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9"/>
  </p:notesMasterIdLst>
  <p:sldIdLst>
    <p:sldId id="405" r:id="rId6"/>
    <p:sldId id="406" r:id="rId7"/>
    <p:sldId id="357" r:id="rId8"/>
    <p:sldId id="403" r:id="rId9"/>
    <p:sldId id="360" r:id="rId10"/>
    <p:sldId id="404" r:id="rId11"/>
    <p:sldId id="359" r:id="rId12"/>
    <p:sldId id="361" r:id="rId13"/>
    <p:sldId id="362" r:id="rId14"/>
    <p:sldId id="407" r:id="rId15"/>
    <p:sldId id="370" r:id="rId16"/>
    <p:sldId id="371" r:id="rId17"/>
    <p:sldId id="36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ssaretti, Joe (MCSS)" initials="JP" lastIdx="3" clrIdx="0"/>
  <p:cmAuthor id="1" name="Chevalier, Carmen (CSS)" initials="CC(" lastIdx="6" clrIdx="1"/>
  <p:cmAuthor id="2" name="Mercer, Imogen (MCSS)" initials="MI(" lastIdx="8"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D8D8"/>
    <a:srgbClr val="F05A2A"/>
    <a:srgbClr val="FFFF99"/>
    <a:srgbClr val="FFFF66"/>
    <a:srgbClr val="F2B800"/>
    <a:srgbClr val="FFFF00"/>
    <a:srgbClr val="575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2" autoAdjust="0"/>
    <p:restoredTop sz="97647" autoAdjust="0"/>
  </p:normalViewPr>
  <p:slideViewPr>
    <p:cSldViewPr>
      <p:cViewPr varScale="1">
        <p:scale>
          <a:sx n="87" d="100"/>
          <a:sy n="87" d="100"/>
        </p:scale>
        <p:origin x="-1675" y="-72"/>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1CEFC3E-A9DE-4AE2-8282-1369BDE8868C}" type="datetimeFigureOut">
              <a:rPr lang="en-CA" smtClean="0"/>
              <a:t>29/12/2017</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B23B61-BC8F-44FC-AEAA-9A969C2E26C2}" type="slidenum">
              <a:rPr lang="en-CA" smtClean="0"/>
              <a:t>‹#›</a:t>
            </a:fld>
            <a:endParaRPr lang="en-CA" dirty="0"/>
          </a:p>
        </p:txBody>
      </p:sp>
    </p:spTree>
    <p:extLst>
      <p:ext uri="{BB962C8B-B14F-4D97-AF65-F5344CB8AC3E}">
        <p14:creationId xmlns:p14="http://schemas.microsoft.com/office/powerpoint/2010/main" val="370462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1DCBE13-0A9D-483B-B512-2A0BCA110BB3}" type="slidenum">
              <a:rPr lang="en-CA" smtClean="0"/>
              <a:t>10</a:t>
            </a:fld>
            <a:endParaRPr lang="en-CA" dirty="0"/>
          </a:p>
        </p:txBody>
      </p:sp>
    </p:spTree>
    <p:extLst>
      <p:ext uri="{BB962C8B-B14F-4D97-AF65-F5344CB8AC3E}">
        <p14:creationId xmlns:p14="http://schemas.microsoft.com/office/powerpoint/2010/main" val="353486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dirty="0" smtClean="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09" indent="-285734">
              <a:defRPr>
                <a:solidFill>
                  <a:schemeClr val="tx1"/>
                </a:solidFill>
                <a:latin typeface="Calibri" pitchFamily="34" charset="0"/>
              </a:defRPr>
            </a:lvl2pPr>
            <a:lvl3pPr marL="1142937" indent="-228587">
              <a:defRPr>
                <a:solidFill>
                  <a:schemeClr val="tx1"/>
                </a:solidFill>
                <a:latin typeface="Calibri" pitchFamily="34" charset="0"/>
              </a:defRPr>
            </a:lvl3pPr>
            <a:lvl4pPr marL="1600111" indent="-228587">
              <a:defRPr>
                <a:solidFill>
                  <a:schemeClr val="tx1"/>
                </a:solidFill>
                <a:latin typeface="Calibri" pitchFamily="34" charset="0"/>
              </a:defRPr>
            </a:lvl4pPr>
            <a:lvl5pPr marL="2057287" indent="-228587">
              <a:defRPr>
                <a:solidFill>
                  <a:schemeClr val="tx1"/>
                </a:solidFill>
                <a:latin typeface="Calibri" pitchFamily="34" charset="0"/>
              </a:defRPr>
            </a:lvl5pPr>
            <a:lvl6pPr marL="2514461" indent="-228587" fontAlgn="base">
              <a:spcBef>
                <a:spcPct val="0"/>
              </a:spcBef>
              <a:spcAft>
                <a:spcPct val="0"/>
              </a:spcAft>
              <a:defRPr>
                <a:solidFill>
                  <a:schemeClr val="tx1"/>
                </a:solidFill>
                <a:latin typeface="Calibri" pitchFamily="34" charset="0"/>
              </a:defRPr>
            </a:lvl6pPr>
            <a:lvl7pPr marL="2971635" indent="-228587" fontAlgn="base">
              <a:spcBef>
                <a:spcPct val="0"/>
              </a:spcBef>
              <a:spcAft>
                <a:spcPct val="0"/>
              </a:spcAft>
              <a:defRPr>
                <a:solidFill>
                  <a:schemeClr val="tx1"/>
                </a:solidFill>
                <a:latin typeface="Calibri" pitchFamily="34" charset="0"/>
              </a:defRPr>
            </a:lvl7pPr>
            <a:lvl8pPr marL="3428811" indent="-228587" fontAlgn="base">
              <a:spcBef>
                <a:spcPct val="0"/>
              </a:spcBef>
              <a:spcAft>
                <a:spcPct val="0"/>
              </a:spcAft>
              <a:defRPr>
                <a:solidFill>
                  <a:schemeClr val="tx1"/>
                </a:solidFill>
                <a:latin typeface="Calibri" pitchFamily="34" charset="0"/>
              </a:defRPr>
            </a:lvl8pPr>
            <a:lvl9pPr marL="3885985" indent="-228587"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F9CE028-4F8C-429E-AD39-CC0E67E7AFF5}" type="slidenum">
              <a:rPr lang="en-CA" smtClean="0">
                <a:solidFill>
                  <a:prstClr val="black"/>
                </a:solidFill>
              </a:rPr>
              <a:pPr fontAlgn="base">
                <a:spcBef>
                  <a:spcPct val="0"/>
                </a:spcBef>
                <a:spcAft>
                  <a:spcPct val="0"/>
                </a:spcAft>
                <a:defRPr/>
              </a:pPr>
              <a:t>13</a:t>
            </a:fld>
            <a:endParaRPr lang="en-CA"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4"/>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 y="228600"/>
            <a:ext cx="2960724" cy="1060881"/>
          </a:xfrm>
          <a:prstGeom prst="rect">
            <a:avLst/>
          </a:prstGeom>
        </p:spPr>
      </p:pic>
    </p:spTree>
    <p:extLst>
      <p:ext uri="{BB962C8B-B14F-4D97-AF65-F5344CB8AC3E}">
        <p14:creationId xmlns:p14="http://schemas.microsoft.com/office/powerpoint/2010/main" val="252932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
            <a:ext cx="8229600" cy="1143000"/>
          </a:xfrm>
        </p:spPr>
        <p:txBody>
          <a:bodyPr>
            <a:normAutofit/>
          </a:bodyPr>
          <a:lstStyle>
            <a:lvl1pPr algn="l">
              <a:defRPr sz="2800"/>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1905000"/>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8876F110-C6F4-4A04-9FFA-F0975E5C914A}" type="datetime1">
              <a:rPr lang="en-CA" smtClean="0"/>
              <a:t>29/12/2017</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71213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44036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685800"/>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E59F40E8-A9B9-43F6-9C44-61CC72F009D8}" type="datetime1">
              <a:rPr lang="en-CA" smtClean="0"/>
              <a:t>29/12/2017</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3951803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1" y="6557114"/>
            <a:ext cx="8458201" cy="45719"/>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 y="228600"/>
            <a:ext cx="2960724" cy="1060881"/>
          </a:xfrm>
          <a:prstGeom prst="rect">
            <a:avLst/>
          </a:prstGeom>
        </p:spPr>
      </p:pic>
    </p:spTree>
    <p:extLst>
      <p:ext uri="{BB962C8B-B14F-4D97-AF65-F5344CB8AC3E}">
        <p14:creationId xmlns:p14="http://schemas.microsoft.com/office/powerpoint/2010/main" val="217385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762000"/>
            <a:ext cx="8183880" cy="1143000"/>
          </a:xfrm>
        </p:spPr>
        <p:txBody>
          <a:bodyPr/>
          <a:lstStyle/>
          <a:p>
            <a:r>
              <a:rPr lang="en-US" smtClean="0"/>
              <a:t>Click to edit Master title style</a:t>
            </a:r>
            <a:endParaRPr lang="en-CA"/>
          </a:p>
        </p:txBody>
      </p:sp>
      <p:sp>
        <p:nvSpPr>
          <p:cNvPr id="4" name="Date Placeholder 3"/>
          <p:cNvSpPr>
            <a:spLocks noGrp="1"/>
          </p:cNvSpPr>
          <p:nvPr>
            <p:ph type="dt" sz="half" idx="10"/>
          </p:nvPr>
        </p:nvSpPr>
        <p:spPr/>
        <p:txBody>
          <a:bodyPr/>
          <a:lstStyle/>
          <a:p>
            <a:fld id="{C9795A5E-CBF7-4CE8-BDAE-E57B42E8E315}" type="datetime1">
              <a:rPr lang="en-CA" smtClean="0">
                <a:solidFill>
                  <a:prstClr val="black">
                    <a:tint val="75000"/>
                  </a:prstClr>
                </a:solidFill>
              </a:rPr>
              <a:t>29/12/2017</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
        <p:nvSpPr>
          <p:cNvPr id="7" name="Content Placeholder 2"/>
          <p:cNvSpPr>
            <a:spLocks noGrp="1"/>
          </p:cNvSpPr>
          <p:nvPr>
            <p:ph idx="13"/>
          </p:nvPr>
        </p:nvSpPr>
        <p:spPr>
          <a:xfrm>
            <a:off x="502920" y="2286000"/>
            <a:ext cx="8183880" cy="35353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32079691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DA24B-DEF3-4848-A9A2-7A95F7E8D755}" type="datetime1">
              <a:rPr lang="en-CA" smtClean="0">
                <a:solidFill>
                  <a:prstClr val="black">
                    <a:tint val="75000"/>
                  </a:prstClr>
                </a:solidFill>
              </a:rPr>
              <a:t>29/12/2017</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338421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0"/>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Date Placeholder 4"/>
          <p:cNvSpPr>
            <a:spLocks noGrp="1"/>
          </p:cNvSpPr>
          <p:nvPr>
            <p:ph type="dt" sz="half" idx="10"/>
          </p:nvPr>
        </p:nvSpPr>
        <p:spPr/>
        <p:txBody>
          <a:bodyPr/>
          <a:lstStyle/>
          <a:p>
            <a:fld id="{40FD90E2-C614-4DDE-9B28-81AFBA0C4B17}" type="datetime1">
              <a:rPr lang="en-CA" smtClean="0">
                <a:solidFill>
                  <a:prstClr val="black">
                    <a:tint val="75000"/>
                  </a:prstClr>
                </a:solidFill>
              </a:rPr>
              <a:t>29/12/2017</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3764061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Date Placeholder 6"/>
          <p:cNvSpPr>
            <a:spLocks noGrp="1"/>
          </p:cNvSpPr>
          <p:nvPr>
            <p:ph type="dt" sz="half" idx="10"/>
          </p:nvPr>
        </p:nvSpPr>
        <p:spPr/>
        <p:txBody>
          <a:bodyPr/>
          <a:lstStyle/>
          <a:p>
            <a:fld id="{23D5BDA0-434E-43B0-81EB-BF6F13317913}" type="datetime1">
              <a:rPr lang="en-CA" smtClean="0">
                <a:solidFill>
                  <a:prstClr val="black">
                    <a:tint val="75000"/>
                  </a:prstClr>
                </a:solidFill>
              </a:rPr>
              <a:t>29/12/2017</a:t>
            </a:fld>
            <a:endParaRPr lang="en-CA" dirty="0">
              <a:solidFill>
                <a:prstClr val="black">
                  <a:tint val="75000"/>
                </a:prstClr>
              </a:solidFill>
            </a:endParaRPr>
          </a:p>
        </p:txBody>
      </p:sp>
      <p:sp>
        <p:nvSpPr>
          <p:cNvPr id="8" name="Footer Placeholder 7"/>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2658080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CA73418-FA55-4DD0-8ADA-91F7C1286DFA}" type="datetime1">
              <a:rPr lang="en-CA" smtClean="0">
                <a:solidFill>
                  <a:prstClr val="black">
                    <a:tint val="75000"/>
                  </a:prstClr>
                </a:solidFill>
              </a:rPr>
              <a:t>29/12/2017</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904713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310CD-B0CE-426C-8124-BF611FA25562}" type="datetime1">
              <a:rPr lang="en-CA" smtClean="0">
                <a:solidFill>
                  <a:prstClr val="black">
                    <a:tint val="75000"/>
                  </a:prstClr>
                </a:solidFill>
              </a:rPr>
              <a:t>29/12/2017</a:t>
            </a:fld>
            <a:endParaRPr lang="en-CA" dirty="0">
              <a:solidFill>
                <a:prstClr val="black">
                  <a:tint val="75000"/>
                </a:prstClr>
              </a:solidFill>
            </a:endParaRPr>
          </a:p>
        </p:txBody>
      </p:sp>
      <p:sp>
        <p:nvSpPr>
          <p:cNvPr id="3" name="Footer Placeholder 2"/>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601485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429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7E8367-6B5F-4B9A-A431-E9638A5C5716}" type="datetime1">
              <a:rPr lang="en-CA" smtClean="0">
                <a:solidFill>
                  <a:prstClr val="black">
                    <a:tint val="75000"/>
                  </a:prstClr>
                </a:solidFill>
              </a:rPr>
              <a:t>29/12/2017</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13479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3806" y="83457"/>
            <a:ext cx="8183880" cy="1143000"/>
          </a:xfrm>
        </p:spPr>
        <p:txBody>
          <a:bodyPr>
            <a:normAutofit/>
          </a:bodyPr>
          <a:lstStyle>
            <a:lvl1pPr algn="l">
              <a:defRPr sz="2800"/>
            </a:lvl1pPr>
          </a:lstStyle>
          <a:p>
            <a:r>
              <a:rPr lang="en-US" dirty="0" smtClean="0"/>
              <a:t>Click to edit Master title style</a:t>
            </a:r>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sp>
        <p:nvSpPr>
          <p:cNvPr id="7" name="Content Placeholder 2"/>
          <p:cNvSpPr>
            <a:spLocks noGrp="1"/>
          </p:cNvSpPr>
          <p:nvPr>
            <p:ph idx="13"/>
          </p:nvPr>
        </p:nvSpPr>
        <p:spPr>
          <a:xfrm>
            <a:off x="502920" y="1600200"/>
            <a:ext cx="8183880" cy="4221163"/>
          </a:xfrm>
        </p:spPr>
        <p:txBody>
          <a:bodyPr/>
          <a:lstStyle>
            <a:lvl1pPr marL="342900" indent="-342900">
              <a:buClr>
                <a:schemeClr val="accent6">
                  <a:lumMod val="75000"/>
                </a:schemeClr>
              </a:buClr>
              <a:buFont typeface="Wingdings" panose="05000000000000000000" pitchFamily="2" charset="2"/>
              <a:buChar char="§"/>
              <a:defRPr/>
            </a:lvl1pPr>
          </a:lstStyle>
          <a:p>
            <a:pPr lvl="0"/>
            <a:r>
              <a:rPr lang="en-US" dirty="0" smtClean="0"/>
              <a:t>Click to edit Master text styles</a:t>
            </a: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
        <p:nvSpPr>
          <p:cNvPr id="4" name="Date Placeholder 3"/>
          <p:cNvSpPr>
            <a:spLocks noGrp="1"/>
          </p:cNvSpPr>
          <p:nvPr>
            <p:ph type="dt" sz="half" idx="10"/>
          </p:nvPr>
        </p:nvSpPr>
        <p:spPr/>
        <p:txBody>
          <a:bodyPr/>
          <a:lstStyle/>
          <a:p>
            <a:fld id="{BA508980-C233-4FA7-BA27-4B25DE8248D7}" type="datetime1">
              <a:rPr lang="en-CA" smtClean="0"/>
              <a:t>29/12/2017</a:t>
            </a:fld>
            <a:endParaRPr lang="en-CA" dirty="0"/>
          </a:p>
        </p:txBody>
      </p:sp>
    </p:spTree>
    <p:extLst>
      <p:ext uri="{BB962C8B-B14F-4D97-AF65-F5344CB8AC3E}">
        <p14:creationId xmlns:p14="http://schemas.microsoft.com/office/powerpoint/2010/main" val="37555481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EDC67-932C-4D2E-B6FD-5FA32AB71BDC}" type="datetime1">
              <a:rPr lang="en-CA" smtClean="0">
                <a:solidFill>
                  <a:prstClr val="black">
                    <a:tint val="75000"/>
                  </a:prstClr>
                </a:solidFill>
              </a:rPr>
              <a:t>29/12/2017</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789615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905000"/>
            <a:ext cx="8229600" cy="42211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233DBA24-01D0-4A12-A475-2834044F946E}" type="datetime1">
              <a:rPr lang="en-CA" smtClean="0">
                <a:solidFill>
                  <a:prstClr val="black">
                    <a:tint val="75000"/>
                  </a:prstClr>
                </a:solidFill>
              </a:rPr>
              <a:t>29/12/2017</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853720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44036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685800"/>
            <a:ext cx="6019800" cy="5440363"/>
          </a:xfrm>
        </p:spPr>
        <p:txBody>
          <a:bodyPr vert="eaVert"/>
          <a:lstStyle>
            <a:lvl1pPr marL="342900" indent="-342900">
              <a:buClr>
                <a:schemeClr val="accent6">
                  <a:lumMod val="75000"/>
                </a:schemeClr>
              </a:buClr>
              <a:buFont typeface="Wingdings" panose="05000000000000000000" pitchFamily="2" charset="2"/>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Date Placeholder 3"/>
          <p:cNvSpPr>
            <a:spLocks noGrp="1"/>
          </p:cNvSpPr>
          <p:nvPr>
            <p:ph type="dt" sz="half" idx="10"/>
          </p:nvPr>
        </p:nvSpPr>
        <p:spPr/>
        <p:txBody>
          <a:bodyPr/>
          <a:lstStyle/>
          <a:p>
            <a:fld id="{42B4879D-EB91-4432-A5AF-C8C752E832B9}" type="datetime1">
              <a:rPr lang="en-CA" smtClean="0">
                <a:solidFill>
                  <a:prstClr val="black">
                    <a:tint val="75000"/>
                  </a:prstClr>
                </a:solidFill>
              </a:rPr>
              <a:t>29/12/2017</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18666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9F9D5A-62B3-4DF0-97CF-D0E456452778}" type="datetime1">
              <a:rPr lang="en-CA" smtClean="0"/>
              <a:t>29/12/2017</a:t>
            </a:fld>
            <a:endParaRPr lang="en-CA" dirty="0"/>
          </a:p>
        </p:txBody>
      </p:sp>
      <p:sp>
        <p:nvSpPr>
          <p:cNvPr id="5" name="Footer Placeholder 4"/>
          <p:cNvSpPr>
            <a:spLocks noGrp="1"/>
          </p:cNvSpPr>
          <p:nvPr>
            <p:ph type="ftr" sz="quarter" idx="11"/>
          </p:nvPr>
        </p:nvSpPr>
        <p:spPr/>
        <p:txBody>
          <a:bodyPr/>
          <a:lstStyle/>
          <a:p>
            <a:r>
              <a:rPr lang="en-CA" dirty="0" smtClean="0"/>
              <a:t>DRAFT</a:t>
            </a:r>
            <a:endParaRPr lang="en-CA" dirty="0"/>
          </a:p>
        </p:txBody>
      </p:sp>
      <p:sp>
        <p:nvSpPr>
          <p:cNvPr id="6" name="Slide Number Placeholder 5"/>
          <p:cNvSpPr>
            <a:spLocks noGrp="1"/>
          </p:cNvSpPr>
          <p:nvPr>
            <p:ph type="sldNum" sz="quarter" idx="12"/>
          </p:nvPr>
        </p:nvSpPr>
        <p:spPr/>
        <p:txBody>
          <a:bodyPr/>
          <a:lstStyle/>
          <a:p>
            <a:fld id="{53BC4A81-272D-4B6C-9094-3AE27DC0A8E0}" type="slidenum">
              <a:rPr lang="en-CA" smtClean="0"/>
              <a:t>‹#›</a:t>
            </a:fld>
            <a:endParaRPr lang="en-CA" dirty="0"/>
          </a:p>
        </p:txBody>
      </p:sp>
      <p:pic>
        <p:nvPicPr>
          <p:cNvPr id="7"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321352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0"/>
            <a:ext cx="4038600" cy="4525963"/>
          </a:xfrm>
        </p:spPr>
        <p:txBody>
          <a:bodyPr/>
          <a:lstStyle>
            <a:lvl1pPr marL="342900" indent="-342900">
              <a:buClr>
                <a:schemeClr val="accent6">
                  <a:lumMod val="75000"/>
                </a:schemeClr>
              </a:buClr>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Date Placeholder 4"/>
          <p:cNvSpPr>
            <a:spLocks noGrp="1"/>
          </p:cNvSpPr>
          <p:nvPr>
            <p:ph type="dt" sz="half" idx="10"/>
          </p:nvPr>
        </p:nvSpPr>
        <p:spPr/>
        <p:txBody>
          <a:bodyPr/>
          <a:lstStyle/>
          <a:p>
            <a:fld id="{1B6C1737-413F-4105-AA09-16BA17C51F7C}" type="datetime1">
              <a:rPr lang="en-CA" smtClean="0"/>
              <a:t>29/12/2017</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98228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lvl1pPr>
              <a:defRPr/>
            </a:lvl1pPr>
          </a:lstStyle>
          <a:p>
            <a:r>
              <a:rPr lang="en-US" smtClean="0"/>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marL="342900" indent="-342900">
              <a:buClr>
                <a:schemeClr val="accent6">
                  <a:lumMod val="75000"/>
                </a:schemeClr>
              </a:buClr>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7" name="Date Placeholder 6"/>
          <p:cNvSpPr>
            <a:spLocks noGrp="1"/>
          </p:cNvSpPr>
          <p:nvPr>
            <p:ph type="dt" sz="half" idx="10"/>
          </p:nvPr>
        </p:nvSpPr>
        <p:spPr/>
        <p:txBody>
          <a:bodyPr/>
          <a:lstStyle/>
          <a:p>
            <a:fld id="{76D2EF4F-7A9D-43F8-A831-1277562C9524}" type="datetime1">
              <a:rPr lang="en-CA" smtClean="0"/>
              <a:t>29/12/2017</a:t>
            </a:fld>
            <a:endParaRPr lang="en-CA" dirty="0"/>
          </a:p>
        </p:txBody>
      </p:sp>
      <p:sp>
        <p:nvSpPr>
          <p:cNvPr id="8" name="Footer Placeholder 7"/>
          <p:cNvSpPr>
            <a:spLocks noGrp="1"/>
          </p:cNvSpPr>
          <p:nvPr>
            <p:ph type="ftr" sz="quarter" idx="11"/>
          </p:nvPr>
        </p:nvSpPr>
        <p:spPr/>
        <p:txBody>
          <a:bodyPr/>
          <a:lstStyle/>
          <a:p>
            <a:r>
              <a:rPr lang="en-CA" dirty="0" smtClean="0"/>
              <a:t>DRAFT</a:t>
            </a:r>
            <a:endParaRPr lang="en-CA" dirty="0"/>
          </a:p>
        </p:txBody>
      </p:sp>
      <p:sp>
        <p:nvSpPr>
          <p:cNvPr id="9" name="Slide Number Placeholder 8"/>
          <p:cNvSpPr>
            <a:spLocks noGrp="1"/>
          </p:cNvSpPr>
          <p:nvPr>
            <p:ph type="sldNum" sz="quarter" idx="12"/>
          </p:nvPr>
        </p:nvSpPr>
        <p:spPr/>
        <p:txBody>
          <a:bodyPr/>
          <a:lstStyle/>
          <a:p>
            <a:fld id="{53BC4A81-272D-4B6C-9094-3AE27DC0A8E0}" type="slidenum">
              <a:rPr lang="en-CA" smtClean="0"/>
              <a:t>‹#›</a:t>
            </a:fld>
            <a:endParaRPr lang="en-CA" dirty="0"/>
          </a:p>
        </p:txBody>
      </p:sp>
      <p:pic>
        <p:nvPicPr>
          <p:cNvPr id="10"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78904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693" y="82973"/>
            <a:ext cx="8229600" cy="1143000"/>
          </a:xfrm>
        </p:spPr>
        <p:txBody>
          <a:bodyPr/>
          <a:lstStyle>
            <a:lvl1pPr algn="l">
              <a:defRPr sz="2800"/>
            </a:lvl1pPr>
          </a:lstStyle>
          <a:p>
            <a:r>
              <a:rPr lang="en-US" dirty="0" smtClean="0"/>
              <a:t>Click to edit Master title style</a:t>
            </a:r>
            <a:endParaRPr lang="en-CA" dirty="0"/>
          </a:p>
        </p:txBody>
      </p:sp>
      <p:sp>
        <p:nvSpPr>
          <p:cNvPr id="3" name="Date Placeholder 2"/>
          <p:cNvSpPr>
            <a:spLocks noGrp="1"/>
          </p:cNvSpPr>
          <p:nvPr>
            <p:ph type="dt" sz="half" idx="10"/>
          </p:nvPr>
        </p:nvSpPr>
        <p:spPr/>
        <p:txBody>
          <a:bodyPr/>
          <a:lstStyle/>
          <a:p>
            <a:fld id="{01B72A2E-A6FE-43AA-9147-DE511A245E3C}" type="datetime1">
              <a:rPr lang="en-CA" smtClean="0"/>
              <a:t>29/12/2017</a:t>
            </a:fld>
            <a:endParaRPr lang="en-CA" dirty="0"/>
          </a:p>
        </p:txBody>
      </p:sp>
      <p:sp>
        <p:nvSpPr>
          <p:cNvPr id="4" name="Footer Placeholder 3"/>
          <p:cNvSpPr>
            <a:spLocks noGrp="1"/>
          </p:cNvSpPr>
          <p:nvPr>
            <p:ph type="ftr" sz="quarter" idx="11"/>
          </p:nvPr>
        </p:nvSpPr>
        <p:spPr/>
        <p:txBody>
          <a:bodyPr/>
          <a:lstStyle/>
          <a:p>
            <a:r>
              <a:rPr lang="en-CA" dirty="0" smtClean="0"/>
              <a:t>DRAFT</a:t>
            </a:r>
            <a:endParaRPr lang="en-CA" dirty="0"/>
          </a:p>
        </p:txBody>
      </p:sp>
      <p:sp>
        <p:nvSpPr>
          <p:cNvPr id="5" name="Slide Number Placeholder 4"/>
          <p:cNvSpPr>
            <a:spLocks noGrp="1"/>
          </p:cNvSpPr>
          <p:nvPr>
            <p:ph type="sldNum" sz="quarter" idx="12"/>
          </p:nvPr>
        </p:nvSpPr>
        <p:spPr/>
        <p:txBody>
          <a:bodyPr/>
          <a:lstStyle/>
          <a:p>
            <a:fld id="{53BC4A81-272D-4B6C-9094-3AE27DC0A8E0}" type="slidenum">
              <a:rPr lang="en-CA" smtClean="0"/>
              <a:t>‹#›</a:t>
            </a:fld>
            <a:endParaRPr lang="en-CA" dirty="0"/>
          </a:p>
        </p:txBody>
      </p:sp>
      <p:pic>
        <p:nvPicPr>
          <p:cNvPr id="6"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99968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A422A-D4F9-4108-8343-491302639352}" type="datetime1">
              <a:rPr lang="en-CA" smtClean="0"/>
              <a:t>29/12/2017</a:t>
            </a:fld>
            <a:endParaRPr lang="en-CA" dirty="0"/>
          </a:p>
        </p:txBody>
      </p:sp>
      <p:sp>
        <p:nvSpPr>
          <p:cNvPr id="3" name="Footer Placeholder 2"/>
          <p:cNvSpPr>
            <a:spLocks noGrp="1"/>
          </p:cNvSpPr>
          <p:nvPr>
            <p:ph type="ftr" sz="quarter" idx="11"/>
          </p:nvPr>
        </p:nvSpPr>
        <p:spPr/>
        <p:txBody>
          <a:bodyPr/>
          <a:lstStyle/>
          <a:p>
            <a:r>
              <a:rPr lang="en-CA" dirty="0" smtClean="0"/>
              <a:t>DRAFT</a:t>
            </a:r>
            <a:endParaRPr lang="en-CA" dirty="0"/>
          </a:p>
        </p:txBody>
      </p:sp>
      <p:sp>
        <p:nvSpPr>
          <p:cNvPr id="4" name="Slide Number Placeholder 3"/>
          <p:cNvSpPr>
            <a:spLocks noGrp="1"/>
          </p:cNvSpPr>
          <p:nvPr>
            <p:ph type="sldNum" sz="quarter" idx="12"/>
          </p:nvPr>
        </p:nvSpPr>
        <p:spPr/>
        <p:txBody>
          <a:bodyPr/>
          <a:lstStyle/>
          <a:p>
            <a:fld id="{53BC4A81-272D-4B6C-9094-3AE27DC0A8E0}" type="slidenum">
              <a:rPr lang="en-CA" smtClean="0"/>
              <a:t>‹#›</a:t>
            </a:fld>
            <a:endParaRPr lang="en-CA" dirty="0"/>
          </a:p>
        </p:txBody>
      </p:sp>
      <p:pic>
        <p:nvPicPr>
          <p:cNvPr id="5"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spTree>
    <p:extLst>
      <p:ext uri="{BB962C8B-B14F-4D97-AF65-F5344CB8AC3E}">
        <p14:creationId xmlns:p14="http://schemas.microsoft.com/office/powerpoint/2010/main" val="184372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429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marL="342900" indent="-342900">
              <a:buClr>
                <a:schemeClr val="accent6">
                  <a:lumMod val="75000"/>
                </a:schemeClr>
              </a:buClr>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Text Placeholder 3"/>
          <p:cNvSpPr>
            <a:spLocks noGrp="1"/>
          </p:cNvSpPr>
          <p:nvPr>
            <p:ph type="body" sz="half" idx="2"/>
          </p:nvPr>
        </p:nvSpPr>
        <p:spPr>
          <a:xfrm>
            <a:off x="457200"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132C8-A805-402E-9412-DDAE1353526B}" type="datetime1">
              <a:rPr lang="en-CA" smtClean="0"/>
              <a:t>29/12/2017</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55704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FBEF9E-E591-494E-A706-A66A38462E6E}" type="datetime1">
              <a:rPr lang="en-CA" smtClean="0"/>
              <a:t>29/12/2017</a:t>
            </a:fld>
            <a:endParaRPr lang="en-CA" dirty="0"/>
          </a:p>
        </p:txBody>
      </p:sp>
      <p:sp>
        <p:nvSpPr>
          <p:cNvPr id="6" name="Footer Placeholder 5"/>
          <p:cNvSpPr>
            <a:spLocks noGrp="1"/>
          </p:cNvSpPr>
          <p:nvPr>
            <p:ph type="ftr" sz="quarter" idx="11"/>
          </p:nvPr>
        </p:nvSpPr>
        <p:spPr/>
        <p:txBody>
          <a:bodyPr/>
          <a:lstStyle/>
          <a:p>
            <a:r>
              <a:rPr lang="en-CA" dirty="0" smtClean="0"/>
              <a:t>DRAFT</a:t>
            </a:r>
            <a:endParaRPr lang="en-CA" dirty="0"/>
          </a:p>
        </p:txBody>
      </p:sp>
      <p:sp>
        <p:nvSpPr>
          <p:cNvPr id="7" name="Slide Number Placeholder 6"/>
          <p:cNvSpPr>
            <a:spLocks noGrp="1"/>
          </p:cNvSpPr>
          <p:nvPr>
            <p:ph type="sldNum" sz="quarter" idx="12"/>
          </p:nvPr>
        </p:nvSpPr>
        <p:spPr/>
        <p:txBody>
          <a:bodyPr/>
          <a:lstStyle/>
          <a:p>
            <a:fld id="{53BC4A81-272D-4B6C-9094-3AE27DC0A8E0}" type="slidenum">
              <a:rPr lang="en-CA" smtClean="0"/>
              <a:t>‹#›</a:t>
            </a:fld>
            <a:endParaRPr lang="en-CA" dirty="0"/>
          </a:p>
        </p:txBody>
      </p:sp>
      <p:pic>
        <p:nvPicPr>
          <p:cNvPr id="8" name="Content Placeholder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2920" y="76200"/>
            <a:ext cx="304800" cy="304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838200" y="427420"/>
            <a:ext cx="1645920" cy="2978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 y="6172200"/>
            <a:ext cx="8458201" cy="45719"/>
          </a:xfrm>
          <a:prstGeom prst="rect">
            <a:avLst/>
          </a:prstGeom>
        </p:spPr>
      </p:pic>
    </p:spTree>
    <p:extLst>
      <p:ext uri="{BB962C8B-B14F-4D97-AF65-F5344CB8AC3E}">
        <p14:creationId xmlns:p14="http://schemas.microsoft.com/office/powerpoint/2010/main" val="123257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782218A4-3D93-41FE-BD35-D9C2746B65EC}" type="datetime1">
              <a:rPr lang="en-CA" smtClean="0"/>
              <a:t>29/12/2017</a:t>
            </a:fld>
            <a:r>
              <a:rPr lang="en-CA" dirty="0" smtClean="0"/>
              <a:t>     DRAFT </a:t>
            </a:r>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smtClean="0"/>
              <a:t>DRAFT</a:t>
            </a:r>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t>‹#›</a:t>
            </a:fld>
            <a:endParaRPr lang="en-CA" dirty="0"/>
          </a:p>
        </p:txBody>
      </p:sp>
    </p:spTree>
    <p:extLst>
      <p:ext uri="{BB962C8B-B14F-4D97-AF65-F5344CB8AC3E}">
        <p14:creationId xmlns:p14="http://schemas.microsoft.com/office/powerpoint/2010/main" val="4188394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B6B9E-189A-4E69-92C1-5186EEE17D22}" type="datetime1">
              <a:rPr lang="en-CA" smtClean="0">
                <a:solidFill>
                  <a:prstClr val="black">
                    <a:tint val="75000"/>
                  </a:prstClr>
                </a:solidFill>
              </a:rPr>
              <a:t>29/12/2017</a:t>
            </a:fld>
            <a:endParaRPr lang="en-CA"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smtClean="0">
                <a:solidFill>
                  <a:prstClr val="black">
                    <a:tint val="75000"/>
                  </a:prstClr>
                </a:solidFill>
              </a:rPr>
              <a:t>DRAFT</a:t>
            </a:r>
            <a:endParaRPr lang="en-CA"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4A81-272D-4B6C-9094-3AE27DC0A8E0}"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640492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 y="2133600"/>
            <a:ext cx="8610600" cy="2003425"/>
          </a:xfrm>
        </p:spPr>
        <p:txBody>
          <a:bodyPr>
            <a:normAutofit/>
          </a:bodyPr>
          <a:lstStyle/>
          <a:p>
            <a:r>
              <a:rPr lang="en-CA" sz="3200" b="1" dirty="0">
                <a:solidFill>
                  <a:schemeClr val="tx1">
                    <a:lumMod val="65000"/>
                    <a:lumOff val="35000"/>
                  </a:schemeClr>
                </a:solidFill>
                <a:latin typeface="Calibri" panose="020F0502020204030204" pitchFamily="34" charset="0"/>
                <a:cs typeface="Calibri" panose="020F0502020204030204" pitchFamily="34" charset="0"/>
              </a:rPr>
              <a:t>Training</a:t>
            </a:r>
            <a:r>
              <a:rPr lang="en-CA" dirty="0" smtClean="0">
                <a:solidFill>
                  <a:schemeClr val="tx1">
                    <a:lumMod val="65000"/>
                    <a:lumOff val="35000"/>
                  </a:schemeClr>
                </a:solidFill>
                <a:latin typeface="Calibri" panose="020F0502020204030204" pitchFamily="34" charset="0"/>
                <a:cs typeface="Calibri" panose="020F0502020204030204" pitchFamily="34" charset="0"/>
              </a:rPr>
              <a:t> </a:t>
            </a:r>
            <a:r>
              <a:rPr lang="en-CA" sz="3200" b="1" dirty="0">
                <a:solidFill>
                  <a:schemeClr val="tx1">
                    <a:lumMod val="65000"/>
                    <a:lumOff val="35000"/>
                  </a:schemeClr>
                </a:solidFill>
                <a:latin typeface="Calibri" panose="020F0502020204030204" pitchFamily="34" charset="0"/>
                <a:cs typeface="Calibri" panose="020F0502020204030204" pitchFamily="34" charset="0"/>
              </a:rPr>
              <a:t>Appendix</a:t>
            </a:r>
          </a:p>
        </p:txBody>
      </p:sp>
      <p:sp>
        <p:nvSpPr>
          <p:cNvPr id="4" name="Subtitle 3"/>
          <p:cNvSpPr>
            <a:spLocks noGrp="1"/>
          </p:cNvSpPr>
          <p:nvPr>
            <p:ph type="subTitle" idx="1"/>
          </p:nvPr>
        </p:nvSpPr>
        <p:spPr>
          <a:xfrm>
            <a:off x="2209800" y="4648200"/>
            <a:ext cx="6400800" cy="1752600"/>
          </a:xfrm>
        </p:spPr>
        <p:txBody>
          <a:bodyPr>
            <a:normAutofit/>
          </a:bodyPr>
          <a:lstStyle/>
          <a:p>
            <a:pPr algn="r"/>
            <a:endParaRPr lang="en-CA" dirty="0" smtClean="0"/>
          </a:p>
          <a:p>
            <a:pPr algn="r"/>
            <a:endParaRPr lang="en-CA" dirty="0"/>
          </a:p>
          <a:p>
            <a:pPr algn="r"/>
            <a:r>
              <a:rPr lang="en-CA" sz="1400" dirty="0" smtClean="0">
                <a:solidFill>
                  <a:schemeClr val="tx1">
                    <a:lumMod val="65000"/>
                    <a:lumOff val="35000"/>
                  </a:schemeClr>
                </a:solidFill>
                <a:latin typeface="Calibri" panose="020F0502020204030204" pitchFamily="34" charset="0"/>
                <a:cs typeface="Calibri" panose="020F0502020204030204" pitchFamily="34" charset="0"/>
              </a:rPr>
              <a:t>Revised January 2018</a:t>
            </a:r>
            <a:endParaRPr lang="en-CA" sz="14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3670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10</a:t>
            </a:fld>
            <a:endParaRPr lang="en-CA" dirty="0">
              <a:solidFill>
                <a:schemeClr val="tx1"/>
              </a:solidFill>
            </a:endParaRPr>
          </a:p>
        </p:txBody>
      </p:sp>
      <p:sp>
        <p:nvSpPr>
          <p:cNvPr id="5" name="TextBox 4"/>
          <p:cNvSpPr txBox="1"/>
          <p:nvPr/>
        </p:nvSpPr>
        <p:spPr>
          <a:xfrm>
            <a:off x="1905000" y="-1524000"/>
            <a:ext cx="8229600" cy="677108"/>
          </a:xfrm>
          <a:prstGeom prst="rect">
            <a:avLst/>
          </a:prstGeom>
        </p:spPr>
        <p:txBody>
          <a:bodyPr vert="horz" wrap="square" lIns="91440" tIns="45720" rIns="91440" bIns="45720" rtlCol="0" anchor="ctr">
            <a:spAutoFit/>
          </a:bodyPr>
          <a:lstStyle/>
          <a:p>
            <a:r>
              <a:rPr lang="en-CA" sz="2000" dirty="0" smtClean="0">
                <a:cs typeface="Arial" pitchFamily="34" charset="0"/>
              </a:rPr>
              <a:t>Action Required: ‘Moderate/Low’ Non-Compliant  Requirement(s) Identified</a:t>
            </a:r>
          </a:p>
          <a:p>
            <a:pPr algn="l"/>
            <a:endParaRPr lang="en-CA" dirty="0" smtClean="0"/>
          </a:p>
        </p:txBody>
      </p:sp>
      <p:sp>
        <p:nvSpPr>
          <p:cNvPr id="6" name="TextBox 5"/>
          <p:cNvSpPr txBox="1"/>
          <p:nvPr/>
        </p:nvSpPr>
        <p:spPr>
          <a:xfrm>
            <a:off x="762000" y="-846892"/>
            <a:ext cx="7467600" cy="307777"/>
          </a:xfrm>
          <a:prstGeom prst="rect">
            <a:avLst/>
          </a:prstGeom>
        </p:spPr>
        <p:txBody>
          <a:bodyPr vert="horz" wrap="square" lIns="91440" tIns="45720" rIns="91440" bIns="45720" rtlCol="0" anchor="ctr">
            <a:spAutoFit/>
          </a:bodyPr>
          <a:lstStyle/>
          <a:p>
            <a:r>
              <a:rPr lang="en-CA" sz="1400" i="1" dirty="0" smtClean="0">
                <a:cs typeface="Arial" panose="020B0604020202020204" pitchFamily="34" charset="0"/>
              </a:rPr>
              <a:t>The Ministry deems there is minimal risk to the health and safety of the individual. </a:t>
            </a:r>
            <a:endParaRPr lang="en-CA" i="1" dirty="0" smtClean="0"/>
          </a:p>
        </p:txBody>
      </p:sp>
      <p:graphicFrame>
        <p:nvGraphicFramePr>
          <p:cNvPr id="7" name="Table 6"/>
          <p:cNvGraphicFramePr>
            <a:graphicFrameLocks noGrp="1"/>
          </p:cNvGraphicFramePr>
          <p:nvPr>
            <p:extLst>
              <p:ext uri="{D42A27DB-BD31-4B8C-83A1-F6EECF244321}">
                <p14:modId xmlns:p14="http://schemas.microsoft.com/office/powerpoint/2010/main" val="1675128720"/>
              </p:ext>
            </p:extLst>
          </p:nvPr>
        </p:nvGraphicFramePr>
        <p:xfrm>
          <a:off x="76200" y="914401"/>
          <a:ext cx="8991600" cy="5486400"/>
        </p:xfrm>
        <a:graphic>
          <a:graphicData uri="http://schemas.openxmlformats.org/drawingml/2006/table">
            <a:tbl>
              <a:tblPr firstRow="1" bandRow="1">
                <a:tableStyleId>{D7AC3CCA-C797-4891-BE02-D94E43425B78}</a:tableStyleId>
              </a:tblPr>
              <a:tblGrid>
                <a:gridCol w="4495800"/>
                <a:gridCol w="4495800"/>
              </a:tblGrid>
              <a:tr h="670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t>R</a:t>
                      </a:r>
                      <a:r>
                        <a:rPr lang="en-CA" sz="1400" dirty="0" smtClean="0"/>
                        <a:t>equirements</a:t>
                      </a:r>
                      <a:r>
                        <a:rPr lang="en-CA" sz="1400" baseline="0" dirty="0" smtClean="0"/>
                        <a:t> the Ministry may deem within the service agency’s control to rectify</a:t>
                      </a:r>
                      <a:endParaRPr lang="en-CA" sz="1400" dirty="0" smtClean="0">
                        <a:solidFill>
                          <a:schemeClr val="tx1"/>
                        </a:solidFill>
                      </a:endParaRP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t>R</a:t>
                      </a:r>
                      <a:r>
                        <a:rPr lang="en-CA" sz="1400" dirty="0" smtClean="0"/>
                        <a:t>equirements</a:t>
                      </a:r>
                      <a:r>
                        <a:rPr lang="en-CA" sz="1400" baseline="0" dirty="0" smtClean="0"/>
                        <a:t> the Ministry may deem </a:t>
                      </a:r>
                      <a:r>
                        <a:rPr lang="en-CA" sz="1400" u="sng" baseline="0" dirty="0" smtClean="0"/>
                        <a:t>not solely</a:t>
                      </a:r>
                      <a:r>
                        <a:rPr lang="en-CA" sz="1400" baseline="0" dirty="0" smtClean="0"/>
                        <a:t> within the service agency’s control to rectify</a:t>
                      </a:r>
                      <a:endParaRPr lang="en-CA" sz="1400" dirty="0" smtClean="0">
                        <a:solidFill>
                          <a:schemeClr val="tx1"/>
                        </a:solidFill>
                      </a:endParaRPr>
                    </a:p>
                  </a:txBody>
                  <a:tcPr anchor="ctr">
                    <a:solidFill>
                      <a:schemeClr val="accent3">
                        <a:lumMod val="20000"/>
                        <a:lumOff val="80000"/>
                      </a:schemeClr>
                    </a:solidFill>
                  </a:tcPr>
                </a:tc>
              </a:tr>
              <a:tr h="685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Depending on the severity of the non-compliance(s), the Program Advisor may immediately contact or involve the Program Supervisor and service agency’s Executive </a:t>
                      </a:r>
                      <a:r>
                        <a:rPr lang="en-CA" sz="1100" dirty="0" smtClean="0"/>
                        <a:t>Director, or his/her authorized delegate </a:t>
                      </a:r>
                      <a:r>
                        <a:rPr lang="en-CA" sz="1100" baseline="0" dirty="0" smtClean="0"/>
                        <a:t>to manage the non-compliant issue(s).  </a:t>
                      </a:r>
                      <a:endParaRPr lang="en-CA" sz="1100" dirty="0" smtClean="0"/>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Depending on the severity of the non-compliance(s), the Program Advisor may immediately contact/involve the Program Supervisor and service agency’s Executive </a:t>
                      </a:r>
                      <a:r>
                        <a:rPr lang="en-CA" sz="1100" dirty="0" smtClean="0"/>
                        <a:t>Director, or his/her authorized delegate </a:t>
                      </a:r>
                      <a:r>
                        <a:rPr lang="en-CA" sz="1100" baseline="0" dirty="0" smtClean="0"/>
                        <a:t>to manage the non-compliance issue(s).</a:t>
                      </a:r>
                      <a:endParaRPr lang="en-CA" sz="1100" dirty="0" smtClean="0"/>
                    </a:p>
                  </a:txBody>
                  <a:tcPr anchor="ctr">
                    <a:solidFill>
                      <a:schemeClr val="bg1"/>
                    </a:solidFill>
                  </a:tcPr>
                </a:tc>
              </a:tr>
              <a:tr h="3840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The service agency will be expected</a:t>
                      </a:r>
                      <a:r>
                        <a:rPr lang="en-CA" sz="1100" baseline="0" dirty="0" smtClean="0"/>
                        <a:t> to meet compliance within 10 business days. Public posting required.</a:t>
                      </a:r>
                      <a:endParaRPr lang="en-CA" sz="1100" dirty="0"/>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The service agency will be expected</a:t>
                      </a:r>
                      <a:r>
                        <a:rPr lang="en-CA" sz="1100" baseline="0" dirty="0" smtClean="0"/>
                        <a:t> to meet compliance within 10 business days. Public posting required.</a:t>
                      </a:r>
                      <a:endParaRPr lang="en-CA" sz="1100" dirty="0"/>
                    </a:p>
                  </a:txBody>
                  <a:tcPr anchor="ctr">
                    <a:solidFill>
                      <a:schemeClr val="bg1"/>
                    </a:solidFill>
                  </a:tcPr>
                </a:tc>
              </a:tr>
              <a:tr h="534882">
                <a:tc>
                  <a:txBody>
                    <a:bodyPr/>
                    <a:lstStyle/>
                    <a:p>
                      <a:r>
                        <a:rPr lang="en-CA" sz="1100" dirty="0" smtClean="0"/>
                        <a:t>The service agency may</a:t>
                      </a:r>
                      <a:r>
                        <a:rPr lang="en-CA" sz="1100" baseline="0" dirty="0" smtClean="0"/>
                        <a:t> </a:t>
                      </a:r>
                      <a:r>
                        <a:rPr lang="en-CA" sz="1100" dirty="0" smtClean="0"/>
                        <a:t>be granted up to an additional</a:t>
                      </a:r>
                      <a:r>
                        <a:rPr lang="en-CA" sz="1100" baseline="0" dirty="0" smtClean="0"/>
                        <a:t> 30 business days to rectify non-compliance. The Regional Office may provide support to the service agency to achieve compliance before the 30 business days expire.</a:t>
                      </a:r>
                      <a:endParaRPr lang="en-CA" sz="1100" dirty="0"/>
                    </a:p>
                  </a:txBody>
                  <a:tcPr anchor="ctr">
                    <a:solidFill>
                      <a:schemeClr val="accent3">
                        <a:lumMod val="20000"/>
                        <a:lumOff val="80000"/>
                      </a:schemeClr>
                    </a:solidFill>
                  </a:tcPr>
                </a:tc>
                <a:tc>
                  <a:txBody>
                    <a:bodyPr/>
                    <a:lstStyle/>
                    <a:p>
                      <a:r>
                        <a:rPr lang="en-CA" sz="1100" dirty="0" smtClean="0"/>
                        <a:t>The</a:t>
                      </a:r>
                      <a:r>
                        <a:rPr lang="en-CA" sz="1100" baseline="0" dirty="0" smtClean="0"/>
                        <a:t> service agency</a:t>
                      </a:r>
                      <a:r>
                        <a:rPr lang="en-CA" sz="1100" dirty="0" smtClean="0"/>
                        <a:t> may</a:t>
                      </a:r>
                      <a:r>
                        <a:rPr lang="en-CA" sz="1100" baseline="0" dirty="0" smtClean="0"/>
                        <a:t> </a:t>
                      </a:r>
                      <a:r>
                        <a:rPr lang="en-CA" sz="1100" dirty="0" smtClean="0"/>
                        <a:t>be granted up</a:t>
                      </a:r>
                      <a:r>
                        <a:rPr lang="en-CA" sz="1100" baseline="0" dirty="0" smtClean="0"/>
                        <a:t> to </a:t>
                      </a:r>
                      <a:r>
                        <a:rPr lang="en-CA" sz="1100" dirty="0" smtClean="0"/>
                        <a:t>an additional</a:t>
                      </a:r>
                      <a:r>
                        <a:rPr lang="en-CA" sz="1100" baseline="0" dirty="0" smtClean="0"/>
                        <a:t> 30 business days to rectify non-compliance. The Regional Office may provide support to the service agency to achieve compliance before the 30 business days expire.</a:t>
                      </a:r>
                      <a:endParaRPr lang="en-CA" sz="1100" dirty="0"/>
                    </a:p>
                  </a:txBody>
                  <a:tcPr anchor="ctr">
                    <a:solidFill>
                      <a:schemeClr val="accent3">
                        <a:lumMod val="20000"/>
                        <a:lumOff val="80000"/>
                      </a:schemeClr>
                    </a:solidFill>
                  </a:tcPr>
                </a:tc>
              </a:tr>
              <a:tr h="5348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If the service agency remains in non-compliance after</a:t>
                      </a:r>
                      <a:r>
                        <a:rPr lang="en-CA" sz="1100" baseline="0" dirty="0" smtClean="0"/>
                        <a:t> the 40th business day, </a:t>
                      </a:r>
                      <a:r>
                        <a:rPr lang="en-CA" sz="1100" dirty="0" smtClean="0"/>
                        <a:t>the Regional Office and Compliance Team will review the submission (if any) and action accordingly.</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If the service agency remains in non-compliance after</a:t>
                      </a:r>
                      <a:r>
                        <a:rPr lang="en-CA" sz="1100" baseline="0" dirty="0" smtClean="0"/>
                        <a:t> the 40th business day</a:t>
                      </a:r>
                      <a:r>
                        <a:rPr lang="en-CA" sz="1100" dirty="0" smtClean="0"/>
                        <a:t>, the Regional Office and Compliance Team will review the submission (if any) and action accordingly.</a:t>
                      </a:r>
                    </a:p>
                  </a:txBody>
                  <a:tcPr anchor="ctr">
                    <a:solidFill>
                      <a:schemeClr val="bg1"/>
                    </a:solidFill>
                  </a:tcPr>
                </a:tc>
              </a:tr>
              <a:tr h="2362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A Director, or his/her authorized delegate may i</a:t>
                      </a:r>
                      <a:r>
                        <a:rPr lang="en-CA" sz="1100" dirty="0" smtClean="0"/>
                        <a:t>ssue</a:t>
                      </a:r>
                      <a:r>
                        <a:rPr lang="en-CA" sz="1100" baseline="0" dirty="0" smtClean="0"/>
                        <a:t> a</a:t>
                      </a:r>
                      <a:r>
                        <a:rPr lang="en-CA" sz="1100" dirty="0" smtClean="0"/>
                        <a:t> Notice</a:t>
                      </a:r>
                      <a:r>
                        <a:rPr lang="en-CA" sz="1100" baseline="0" dirty="0" smtClean="0"/>
                        <a:t> of Compliance Order. Service agency has up to 14 calendar days </a:t>
                      </a:r>
                      <a:r>
                        <a:rPr lang="en-CA" sz="1100" kern="1200" baseline="0" dirty="0" smtClean="0">
                          <a:solidFill>
                            <a:schemeClr val="dk1"/>
                          </a:solidFill>
                          <a:latin typeface="+mn-lt"/>
                          <a:ea typeface="+mn-ea"/>
                          <a:cs typeface="Arial" panose="020B0604020202020204" pitchFamily="34" charset="0"/>
                        </a:rPr>
                        <a:t>from receipt of the notice</a:t>
                      </a:r>
                      <a:r>
                        <a:rPr lang="en-CA" sz="1100" baseline="0" dirty="0" smtClean="0"/>
                        <a:t>, (or within such time period specified in the notice) to respond.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6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The Director or authorized delegate to consider the submission . </a:t>
                      </a:r>
                      <a:r>
                        <a:rPr lang="en-CA" sz="1100" kern="1200" baseline="0" dirty="0" smtClean="0">
                          <a:solidFill>
                            <a:schemeClr val="dk1"/>
                          </a:solidFill>
                          <a:latin typeface="+mn-lt"/>
                          <a:ea typeface="+mn-ea"/>
                          <a:cs typeface="Arial" panose="020B0604020202020204" pitchFamily="34" charset="0"/>
                        </a:rPr>
                        <a:t>The Director or authorized delegate may issue a Compliance Order, after the time period specified in the notice has expired,  and the ministry </a:t>
                      </a:r>
                      <a:r>
                        <a:rPr lang="en-CA" sz="1100" kern="1200" dirty="0" smtClean="0">
                          <a:solidFill>
                            <a:schemeClr val="dk1"/>
                          </a:solidFill>
                          <a:latin typeface="+mn-lt"/>
                          <a:ea typeface="+mn-ea"/>
                          <a:cs typeface="Arial" panose="020B0604020202020204" pitchFamily="34" charset="0"/>
                        </a:rPr>
                        <a:t>may also withhold </a:t>
                      </a:r>
                      <a:r>
                        <a:rPr lang="en-CA" sz="1100" kern="1200" baseline="0" dirty="0" smtClean="0">
                          <a:solidFill>
                            <a:schemeClr val="dk1"/>
                          </a:solidFill>
                          <a:latin typeface="+mn-lt"/>
                          <a:ea typeface="+mn-ea"/>
                          <a:cs typeface="Arial" panose="020B0604020202020204" pitchFamily="34" charset="0"/>
                        </a:rPr>
                        <a:t>new funding.</a:t>
                      </a:r>
                      <a:endParaRPr lang="en-CA" sz="11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t>Further enforcement may occur by the Ministry.</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dirty="0"/>
                    </a:p>
                  </a:txBody>
                  <a:tcPr anchor="ctr">
                    <a:solidFill>
                      <a:schemeClr val="bg1"/>
                    </a:solidFill>
                  </a:tcPr>
                </a:tc>
                <a:tc>
                  <a:txBody>
                    <a:bodyPr/>
                    <a:lstStyle/>
                    <a:p>
                      <a:r>
                        <a:rPr lang="en-CA" sz="1100" kern="1200" dirty="0" smtClean="0">
                          <a:solidFill>
                            <a:schemeClr val="dk1"/>
                          </a:solidFill>
                          <a:latin typeface="+mn-lt"/>
                          <a:ea typeface="+mn-ea"/>
                          <a:cs typeface="Arial" panose="020B0604020202020204" pitchFamily="34" charset="0"/>
                        </a:rPr>
                        <a:t>The Director</a:t>
                      </a:r>
                      <a:r>
                        <a:rPr lang="en-CA" sz="1100" kern="1200" baseline="0" dirty="0" smtClean="0">
                          <a:solidFill>
                            <a:schemeClr val="dk1"/>
                          </a:solidFill>
                          <a:latin typeface="+mn-lt"/>
                          <a:ea typeface="+mn-ea"/>
                          <a:cs typeface="Arial" panose="020B0604020202020204" pitchFamily="34" charset="0"/>
                        </a:rPr>
                        <a:t> or authorized delegate </a:t>
                      </a:r>
                      <a:r>
                        <a:rPr lang="en-CA" sz="1100" kern="1200" dirty="0" smtClean="0">
                          <a:solidFill>
                            <a:schemeClr val="dk1"/>
                          </a:solidFill>
                          <a:latin typeface="+mn-lt"/>
                          <a:ea typeface="+mn-ea"/>
                          <a:cs typeface="Arial" panose="020B0604020202020204" pitchFamily="34" charset="0"/>
                        </a:rPr>
                        <a:t>will assess the situational</a:t>
                      </a:r>
                      <a:r>
                        <a:rPr lang="en-CA" sz="1100" kern="1200" baseline="0" dirty="0" smtClean="0">
                          <a:solidFill>
                            <a:schemeClr val="dk1"/>
                          </a:solidFill>
                          <a:latin typeface="+mn-lt"/>
                          <a:ea typeface="+mn-ea"/>
                          <a:cs typeface="Arial" panose="020B0604020202020204" pitchFamily="34" charset="0"/>
                        </a:rPr>
                        <a:t> circumstances preventing the completion of corrective measures and may </a:t>
                      </a:r>
                      <a:r>
                        <a:rPr lang="en-CA" sz="1100" kern="1200" dirty="0" smtClean="0">
                          <a:solidFill>
                            <a:schemeClr val="dk1"/>
                          </a:solidFill>
                          <a:latin typeface="+mn-lt"/>
                          <a:ea typeface="+mn-ea"/>
                          <a:cs typeface="Arial" panose="020B0604020202020204" pitchFamily="34" charset="0"/>
                        </a:rPr>
                        <a:t>provide an up</a:t>
                      </a:r>
                      <a:r>
                        <a:rPr lang="en-CA" sz="1100" kern="1200" baseline="0" dirty="0" smtClean="0">
                          <a:solidFill>
                            <a:schemeClr val="dk1"/>
                          </a:solidFill>
                          <a:latin typeface="+mn-lt"/>
                          <a:ea typeface="+mn-ea"/>
                          <a:cs typeface="Arial" panose="020B0604020202020204" pitchFamily="34" charset="0"/>
                        </a:rPr>
                        <a:t> to</a:t>
                      </a:r>
                      <a:r>
                        <a:rPr lang="en-CA" sz="1100" kern="1200" dirty="0" smtClean="0">
                          <a:solidFill>
                            <a:schemeClr val="dk1"/>
                          </a:solidFill>
                          <a:latin typeface="+mn-lt"/>
                          <a:ea typeface="+mn-ea"/>
                          <a:cs typeface="Arial" panose="020B0604020202020204" pitchFamily="34" charset="0"/>
                        </a:rPr>
                        <a:t> 30 business day extension</a:t>
                      </a:r>
                      <a:r>
                        <a:rPr lang="en-CA" sz="1100" kern="1200" baseline="0" dirty="0" smtClean="0">
                          <a:solidFill>
                            <a:schemeClr val="dk1"/>
                          </a:solidFill>
                          <a:latin typeface="+mn-lt"/>
                          <a:ea typeface="+mn-ea"/>
                          <a:cs typeface="Arial" panose="020B0604020202020204" pitchFamily="34" charset="0"/>
                        </a:rPr>
                        <a:t> letter,</a:t>
                      </a:r>
                      <a:r>
                        <a:rPr lang="en-CA" sz="1100" kern="1200" baseline="0" dirty="0" smtClean="0">
                          <a:solidFill>
                            <a:srgbClr val="FF0000"/>
                          </a:solidFill>
                          <a:latin typeface="+mn-lt"/>
                          <a:ea typeface="+mn-ea"/>
                          <a:cs typeface="Arial" panose="020B0604020202020204" pitchFamily="34" charset="0"/>
                        </a:rPr>
                        <a:t> </a:t>
                      </a:r>
                      <a:r>
                        <a:rPr lang="en-CA" sz="1100" kern="1200" baseline="0" dirty="0" smtClean="0">
                          <a:solidFill>
                            <a:schemeClr val="tx1"/>
                          </a:solidFill>
                          <a:latin typeface="+mn-lt"/>
                          <a:ea typeface="+mn-ea"/>
                          <a:cs typeface="Arial" panose="020B0604020202020204" pitchFamily="34" charset="0"/>
                        </a:rPr>
                        <a:t>or an extension letter containing an agreed upon timeline </a:t>
                      </a:r>
                      <a:r>
                        <a:rPr lang="en-CA" sz="1100" baseline="0" dirty="0" smtClean="0">
                          <a:solidFill>
                            <a:schemeClr val="tx1"/>
                          </a:solidFill>
                        </a:rPr>
                        <a:t>for compliance based on the situational circumstances. </a:t>
                      </a:r>
                      <a:r>
                        <a:rPr lang="en-CA" sz="1100" kern="1200" baseline="0" dirty="0" smtClean="0">
                          <a:solidFill>
                            <a:schemeClr val="tx1"/>
                          </a:solidFill>
                          <a:latin typeface="+mn-lt"/>
                          <a:ea typeface="+mn-ea"/>
                          <a:cs typeface="Arial" panose="020B0604020202020204" pitchFamily="34" charset="0"/>
                        </a:rPr>
                        <a:t>Additional extension letter(s) may be issued if necessary.</a:t>
                      </a:r>
                    </a:p>
                    <a:p>
                      <a:endParaRPr lang="en-CA" sz="500" kern="1200" baseline="0" dirty="0" smtClean="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Arial" panose="020B0604020202020204" pitchFamily="34" charset="0"/>
                        </a:rPr>
                        <a:t>Failure to address non-compliance within</a:t>
                      </a:r>
                      <a:r>
                        <a:rPr lang="en-CA" sz="1100" kern="1200" baseline="0" dirty="0" smtClean="0">
                          <a:solidFill>
                            <a:schemeClr val="dk1"/>
                          </a:solidFill>
                          <a:latin typeface="+mn-lt"/>
                          <a:ea typeface="+mn-ea"/>
                          <a:cs typeface="Arial" panose="020B0604020202020204" pitchFamily="34" charset="0"/>
                        </a:rPr>
                        <a:t> the timeline may result in the Director or authorized delegate issuing a Notice of Compliance Order. The service agency has up to 14 calendar days from receipt of the notice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6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Arial" panose="020B0604020202020204" pitchFamily="34" charset="0"/>
                        </a:rPr>
                        <a:t>The Director or authorized delegate will consider the submission. The Director or authorized delegate may issue a Compliance Order, after the time period specified in the notice has expired,  and the ministry </a:t>
                      </a:r>
                      <a:r>
                        <a:rPr lang="en-CA" sz="1100" kern="1200" dirty="0" smtClean="0">
                          <a:solidFill>
                            <a:schemeClr val="dk1"/>
                          </a:solidFill>
                          <a:latin typeface="+mn-lt"/>
                          <a:ea typeface="+mn-ea"/>
                          <a:cs typeface="Arial" panose="020B0604020202020204" pitchFamily="34" charset="0"/>
                        </a:rPr>
                        <a:t>may also withhold </a:t>
                      </a:r>
                      <a:r>
                        <a:rPr lang="en-CA" sz="1100" kern="1200" baseline="0" dirty="0" smtClean="0">
                          <a:solidFill>
                            <a:schemeClr val="dk1"/>
                          </a:solidFill>
                          <a:latin typeface="+mn-lt"/>
                          <a:ea typeface="+mn-ea"/>
                          <a:cs typeface="Arial" panose="020B0604020202020204" pitchFamily="34" charset="0"/>
                        </a:rPr>
                        <a:t>new funding.</a:t>
                      </a:r>
                      <a:endParaRPr lang="en-CA" sz="1100" kern="1200" dirty="0" smtClean="0">
                        <a:solidFill>
                          <a:schemeClr val="dk1"/>
                        </a:solidFill>
                        <a:latin typeface="+mn-lt"/>
                        <a:ea typeface="+mn-ea"/>
                        <a:cs typeface="Arial" panose="020B0604020202020204" pitchFamily="34" charset="0"/>
                      </a:endParaRPr>
                    </a:p>
                  </a:txBody>
                  <a:tcPr anchor="ctr">
                    <a:solidFill>
                      <a:schemeClr val="bg1"/>
                    </a:solidFill>
                  </a:tcPr>
                </a:tc>
              </a:tr>
            </a:tbl>
          </a:graphicData>
        </a:graphic>
      </p:graphicFrame>
      <p:sp>
        <p:nvSpPr>
          <p:cNvPr id="8" name="Title 11"/>
          <p:cNvSpPr txBox="1">
            <a:spLocks/>
          </p:cNvSpPr>
          <p:nvPr/>
        </p:nvSpPr>
        <p:spPr>
          <a:xfrm>
            <a:off x="152400" y="228600"/>
            <a:ext cx="8827477"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            Action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Required: ‘Moderate/Low’ Non-Compliant  Requirement(s)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Identified</a:t>
            </a:r>
            <a:endParaRPr lang="en-CA" sz="800" b="0" dirty="0">
              <a:solidFill>
                <a:sysClr val="windowText" lastClr="000000">
                  <a:lumMod val="75000"/>
                  <a:lumOff val="25000"/>
                </a:sysClr>
              </a:solidFill>
              <a:latin typeface="Calibri" panose="020F0502020204030204" pitchFamily="34" charset="0"/>
              <a:cs typeface="Calibri" panose="020F0502020204030204" pitchFamily="34" charset="0"/>
            </a:endParaRPr>
          </a:p>
          <a:p>
            <a:pPr lvl="0"/>
            <a:endParaRPr lang="en-CA" sz="800" b="0" dirty="0" smtClean="0">
              <a:solidFill>
                <a:srgbClr val="F79646">
                  <a:lumMod val="75000"/>
                </a:srgbClr>
              </a:solidFill>
              <a:latin typeface="Calibri" panose="020F0502020204030204" pitchFamily="34" charset="0"/>
              <a:cs typeface="Calibri" panose="020F0502020204030204" pitchFamily="34" charset="0"/>
            </a:endParaRPr>
          </a:p>
          <a:p>
            <a:pPr lvl="0" algn="ctr"/>
            <a:r>
              <a:rPr lang="en-CA" sz="1600" b="0" dirty="0" smtClean="0">
                <a:solidFill>
                  <a:srgbClr val="F79646">
                    <a:lumMod val="75000"/>
                  </a:srgbClr>
                </a:solidFill>
                <a:latin typeface="Calibri" panose="020F0502020204030204" pitchFamily="34" charset="0"/>
                <a:cs typeface="Calibri" panose="020F0502020204030204" pitchFamily="34" charset="0"/>
              </a:rPr>
              <a:t>        ‘The </a:t>
            </a:r>
            <a:r>
              <a:rPr lang="en-CA" sz="1600" b="0" dirty="0">
                <a:solidFill>
                  <a:srgbClr val="F79646">
                    <a:lumMod val="75000"/>
                  </a:srgbClr>
                </a:solidFill>
                <a:latin typeface="Calibri" panose="020F0502020204030204" pitchFamily="34" charset="0"/>
                <a:cs typeface="Calibri" panose="020F0502020204030204" pitchFamily="34" charset="0"/>
              </a:rPr>
              <a:t>Ministry deems there is minimal risk to the health and safety of the individual</a:t>
            </a:r>
            <a:r>
              <a:rPr lang="en-CA" sz="1600" b="0" dirty="0" smtClean="0">
                <a:solidFill>
                  <a:srgbClr val="F79646">
                    <a:lumMod val="75000"/>
                  </a:srgbClr>
                </a:solidFill>
                <a:latin typeface="Calibri" panose="020F0502020204030204" pitchFamily="34" charset="0"/>
                <a:cs typeface="Calibri" panose="020F0502020204030204" pitchFamily="34" charset="0"/>
              </a:rPr>
              <a:t>.’ </a:t>
            </a:r>
            <a:endParaRPr lang="en-CA" sz="1600" b="0" dirty="0">
              <a:solidFill>
                <a:srgbClr val="F79646">
                  <a:lumMod val="75000"/>
                </a:srgb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9906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11</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1565010570"/>
              </p:ext>
            </p:extLst>
          </p:nvPr>
        </p:nvGraphicFramePr>
        <p:xfrm>
          <a:off x="304800" y="2438400"/>
          <a:ext cx="8534400" cy="3529823"/>
        </p:xfrm>
        <a:graphic>
          <a:graphicData uri="http://schemas.openxmlformats.org/drawingml/2006/table">
            <a:tbl>
              <a:tblPr>
                <a:tableStyleId>{0505E3EF-67EA-436B-97B2-0124C06EBD24}</a:tableStyleId>
              </a:tblPr>
              <a:tblGrid>
                <a:gridCol w="908402"/>
                <a:gridCol w="1445301"/>
                <a:gridCol w="1679399"/>
                <a:gridCol w="1610696"/>
                <a:gridCol w="1445301"/>
                <a:gridCol w="1445301"/>
              </a:tblGrid>
              <a:tr h="68325">
                <a:tc>
                  <a:txBody>
                    <a:bodyPr/>
                    <a:lstStyle/>
                    <a:p>
                      <a:pPr algn="ctr" fontAlgn="ctr"/>
                      <a:r>
                        <a:rPr lang="en-CA" sz="900" u="none" strike="noStrike" dirty="0">
                          <a:effectLst/>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001693">
                <a:tc>
                  <a:txBody>
                    <a:bodyPr/>
                    <a:lstStyle/>
                    <a:p>
                      <a:pPr algn="ctr" fontAlgn="ctr"/>
                      <a:r>
                        <a:rPr lang="en-CA" sz="900" u="none" strike="noStrike" dirty="0">
                          <a:effectLst/>
                        </a:rPr>
                        <a:t>Regulation (outlined in Summary Report) </a:t>
                      </a:r>
                      <a:r>
                        <a:rPr lang="en-CA" sz="900" u="none" strike="noStrike" dirty="0" smtClean="0">
                          <a:effectLst/>
                        </a:rPr>
                        <a:t>(e.g. </a:t>
                      </a:r>
                      <a:r>
                        <a:rPr lang="en-CA" sz="900"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Observed Non-Compliance (outlined in Summary Report) </a:t>
                      </a:r>
                      <a:r>
                        <a:rPr lang="en-CA" sz="900" u="none" strike="noStrike" dirty="0" smtClean="0">
                          <a:effectLst/>
                        </a:rPr>
                        <a:t>(e.g. </a:t>
                      </a:r>
                      <a:r>
                        <a:rPr lang="en-CA" sz="900"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(outlined in Summary Report) </a:t>
                      </a:r>
                      <a:r>
                        <a:rPr lang="en-CA" sz="900" u="none" strike="noStrike" dirty="0" smtClean="0">
                          <a:effectLst/>
                        </a:rPr>
                        <a:t>(e.g. </a:t>
                      </a:r>
                      <a:r>
                        <a:rPr lang="en-CA" sz="900" u="none" strike="noStrike" dirty="0">
                          <a:effectLst/>
                        </a:rPr>
                        <a:t>The </a:t>
                      </a:r>
                      <a:r>
                        <a:rPr lang="en-CA" sz="900" u="none" strike="noStrike" dirty="0" smtClean="0">
                          <a:effectLst/>
                        </a:rPr>
                        <a:t>service agency </a:t>
                      </a:r>
                      <a:r>
                        <a:rPr lang="en-CA" sz="900"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10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30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25212">
                <a:tc gridSpan="6">
                  <a:txBody>
                    <a:bodyPr/>
                    <a:lstStyle/>
                    <a:p>
                      <a:pPr algn="l" fontAlgn="b"/>
                      <a:r>
                        <a:rPr lang="en-CA" sz="900" u="none" strike="noStrike" dirty="0" smtClean="0">
                          <a:effectLst/>
                        </a:rPr>
                        <a:t>Policies</a:t>
                      </a:r>
                      <a:r>
                        <a:rPr lang="en-CA" sz="900" u="none" strike="noStrike" baseline="0" dirty="0" smtClean="0">
                          <a:effectLst/>
                        </a:rPr>
                        <a:t> and Procedures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119540">
                <a:tc>
                  <a:txBody>
                    <a:bodyPr/>
                    <a:lstStyle/>
                    <a:p>
                      <a:pPr algn="l" fontAlgn="t"/>
                      <a:r>
                        <a:rPr lang="en-CA" sz="900" u="none" strike="noStrike" dirty="0" smtClean="0">
                          <a:effectLst/>
                        </a:rPr>
                        <a:t>Regulation 299/10, 8(1)(1)</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u="none" strike="noStrike" dirty="0" smtClean="0">
                          <a:effectLst/>
                        </a:rPr>
                        <a:t>The service agency's policies and procedures do not provide for the documentation and reporting of any alleged, suspected or witnessed incidents of abuse of persons with developmental disabilities.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Final/approved written &amp; dated policies and procedures.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 response:  “Policy remains</a:t>
                      </a:r>
                      <a:r>
                        <a:rPr lang="en-CA" sz="900" b="0" i="0" u="none" strike="noStrike" baseline="0" dirty="0" smtClean="0">
                          <a:effectLst/>
                          <a:latin typeface="+mn-lt"/>
                        </a:rPr>
                        <a:t> in draft form.  Will be presented at the next Board meeting on (date) for approval.”</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19540">
                <a:tc>
                  <a:txBody>
                    <a:bodyPr/>
                    <a:lstStyle/>
                    <a:p>
                      <a:pPr algn="l" fontAlgn="t"/>
                      <a:r>
                        <a:rPr lang="en-CA" sz="900" b="0" i="0" u="none" strike="noStrike" dirty="0" smtClean="0">
                          <a:effectLst/>
                          <a:latin typeface="+mn-lt"/>
                        </a:rPr>
                        <a:t>Regulation 299/10, 13(2)</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b="0" i="0" u="none" strike="noStrike" dirty="0" smtClean="0">
                          <a:effectLst/>
                          <a:latin typeface="+mn-lt"/>
                        </a:rPr>
                        <a:t>The service agency did not provide evidence that a criminal records check was obtained for new staff members.</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 letter and/or documentation confirming completion of corrective action.</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a:t>
                      </a:r>
                      <a:r>
                        <a:rPr lang="en-CA" sz="900" b="0" i="0" u="none" strike="noStrike" baseline="0" dirty="0" smtClean="0">
                          <a:effectLst/>
                          <a:latin typeface="+mn-lt"/>
                        </a:rPr>
                        <a:t> response:  “Staff was able to locate a copy of their most recent police check with vulnerable screening.  CRC was completed 1 month post hiring.”</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900" b="0" i="0" u="none" strike="noStrike" dirty="0" smtClean="0">
                          <a:effectLst/>
                          <a:latin typeface="+mn-lt"/>
                        </a:rPr>
                        <a:t>Copy</a:t>
                      </a:r>
                      <a:r>
                        <a:rPr lang="en-CA" sz="900" b="0" i="0" u="none" strike="noStrike" baseline="0" dirty="0" smtClean="0">
                          <a:effectLst/>
                          <a:latin typeface="+mn-lt"/>
                        </a:rPr>
                        <a:t> of CRC has been placed in the staff file.</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04800" y="1066800"/>
            <a:ext cx="8566731" cy="1384995"/>
          </a:xfrm>
          <a:prstGeom prst="rect">
            <a:avLst/>
          </a:prstGeom>
          <a:noFill/>
        </p:spPr>
        <p:txBody>
          <a:bodyPr wrap="square" rtlCol="0">
            <a:spAutoFit/>
          </a:bodyPr>
          <a:lstStyle/>
          <a:p>
            <a:r>
              <a:rPr lang="en-CA" sz="1400" dirty="0" smtClean="0">
                <a:cs typeface="Arial" panose="020B0604020202020204" pitchFamily="34" charset="0"/>
              </a:rPr>
              <a:t>LOW to MODERATE non-compliances: The </a:t>
            </a:r>
            <a:r>
              <a:rPr lang="en-CA" sz="1400" dirty="0">
                <a:cs typeface="Arial" panose="020B0604020202020204" pitchFamily="34" charset="0"/>
              </a:rPr>
              <a:t>service agency shall submit a copy of the Compliance Action Template within </a:t>
            </a:r>
            <a:r>
              <a:rPr lang="en-CA" sz="1400" b="1" dirty="0">
                <a:cs typeface="Arial" panose="020B0604020202020204" pitchFamily="34" charset="0"/>
              </a:rPr>
              <a:t>10 business days </a:t>
            </a:r>
            <a:r>
              <a:rPr lang="en-CA" sz="1400" dirty="0">
                <a:cs typeface="Arial" panose="020B0604020202020204" pitchFamily="34" charset="0"/>
              </a:rPr>
              <a:t>confirming completion of corrective action or if </a:t>
            </a:r>
            <a:r>
              <a:rPr lang="en-CA" sz="1400" dirty="0" smtClean="0">
                <a:cs typeface="Arial" panose="020B0604020202020204" pitchFamily="34" charset="0"/>
              </a:rPr>
              <a:t>the service agency </a:t>
            </a:r>
            <a:r>
              <a:rPr lang="en-CA" sz="1400" dirty="0">
                <a:cs typeface="Arial" panose="020B0604020202020204" pitchFamily="34" charset="0"/>
              </a:rPr>
              <a:t>remains in non-compliance, column D shall include an update describing what has been done and tentative completion date</a:t>
            </a:r>
            <a:r>
              <a:rPr lang="en-CA" sz="1400" dirty="0" smtClean="0">
                <a:cs typeface="Arial" panose="020B0604020202020204" pitchFamily="34" charset="0"/>
              </a:rPr>
              <a:t>.</a:t>
            </a:r>
          </a:p>
          <a:p>
            <a:endParaRPr lang="en-CA" sz="1400" dirty="0" smtClean="0">
              <a:cs typeface="Arial" panose="020B0604020202020204" pitchFamily="34" charset="0"/>
            </a:endParaRPr>
          </a:p>
          <a:p>
            <a:r>
              <a:rPr lang="en-CA" sz="1400" dirty="0" smtClean="0">
                <a:cs typeface="Arial" panose="020B0604020202020204" pitchFamily="34" charset="0"/>
              </a:rPr>
              <a:t>If LOW to MODERATE non-compliances are not met within 10 business days, the service agency may receive an additional 30 business days.</a:t>
            </a:r>
            <a:endParaRPr lang="en-CA" sz="900" dirty="0">
              <a:solidFill>
                <a:prstClr val="black"/>
              </a:solidFill>
              <a:latin typeface="+mj-lt"/>
            </a:endParaRPr>
          </a:p>
        </p:txBody>
      </p:sp>
      <p:sp>
        <p:nvSpPr>
          <p:cNvPr id="8" name="Title 11"/>
          <p:cNvSpPr txBox="1">
            <a:spLocks/>
          </p:cNvSpPr>
          <p:nvPr/>
        </p:nvSpPr>
        <p:spPr>
          <a:xfrm>
            <a:off x="838200" y="3048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LOW </a:t>
            </a:r>
            <a:r>
              <a:rPr lang="en-CA" b="0" dirty="0" smtClean="0">
                <a:solidFill>
                  <a:srgbClr val="F79646">
                    <a:lumMod val="75000"/>
                  </a:srgbClr>
                </a:solidFill>
                <a:latin typeface="Calibri" panose="020F0502020204030204" pitchFamily="34" charset="0"/>
                <a:cs typeface="Calibri" panose="020F0502020204030204" pitchFamily="34" charset="0"/>
              </a:rPr>
              <a:t>to </a:t>
            </a:r>
            <a:r>
              <a:rPr lang="en-CA" b="0" dirty="0" smtClean="0">
                <a:solidFill>
                  <a:srgbClr val="F79646">
                    <a:lumMod val="75000"/>
                  </a:srgbClr>
                </a:solidFill>
                <a:latin typeface="Calibri" panose="020F0502020204030204" pitchFamily="34" charset="0"/>
                <a:cs typeface="Calibri" panose="020F0502020204030204" pitchFamily="34" charset="0"/>
              </a:rPr>
              <a:t>MODERATE</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spTree>
    <p:extLst>
      <p:ext uri="{BB962C8B-B14F-4D97-AF65-F5344CB8AC3E}">
        <p14:creationId xmlns:p14="http://schemas.microsoft.com/office/powerpoint/2010/main" val="729325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latin typeface="+mj-lt"/>
              </a:rPr>
              <a:pPr/>
              <a:t>12</a:t>
            </a:fld>
            <a:endParaRPr lang="en-CA" dirty="0">
              <a:solidFill>
                <a:schemeClr val="tx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492734200"/>
              </p:ext>
            </p:extLst>
          </p:nvPr>
        </p:nvGraphicFramePr>
        <p:xfrm>
          <a:off x="211016" y="1905000"/>
          <a:ext cx="8610600" cy="3690098"/>
        </p:xfrm>
        <a:graphic>
          <a:graphicData uri="http://schemas.openxmlformats.org/drawingml/2006/table">
            <a:tbl>
              <a:tblPr>
                <a:tableStyleId>{0505E3EF-67EA-436B-97B2-0124C06EBD24}</a:tableStyleId>
              </a:tblPr>
              <a:tblGrid>
                <a:gridCol w="908402"/>
                <a:gridCol w="1445301"/>
                <a:gridCol w="1679399"/>
                <a:gridCol w="1610696"/>
                <a:gridCol w="1445301"/>
                <a:gridCol w="1521501"/>
              </a:tblGrid>
              <a:tr h="304800">
                <a:tc>
                  <a:txBody>
                    <a:bodyPr/>
                    <a:lstStyle/>
                    <a:p>
                      <a:pPr algn="ctr" fontAlgn="ctr"/>
                      <a:r>
                        <a:rPr lang="en-CA" sz="900" u="none" strike="noStrike" dirty="0">
                          <a:effectLst/>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001693">
                <a:tc>
                  <a:txBody>
                    <a:bodyPr/>
                    <a:lstStyle/>
                    <a:p>
                      <a:pPr algn="ctr" fontAlgn="ctr"/>
                      <a:r>
                        <a:rPr lang="en-CA" sz="900" u="none" strike="noStrike" dirty="0">
                          <a:effectLst/>
                        </a:rPr>
                        <a:t>Regulation (outlined in Summary Report) </a:t>
                      </a:r>
                      <a:r>
                        <a:rPr lang="en-CA" sz="900" u="none" strike="noStrike" dirty="0" smtClean="0">
                          <a:effectLst/>
                        </a:rPr>
                        <a:t>(e.g. </a:t>
                      </a:r>
                      <a:r>
                        <a:rPr lang="en-CA" sz="900"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Observed Non-Compliance (outlined in Summary Report) </a:t>
                      </a:r>
                      <a:r>
                        <a:rPr lang="en-CA" sz="900" u="none" strike="noStrike" dirty="0" smtClean="0">
                          <a:effectLst/>
                        </a:rPr>
                        <a:t>(e.g. </a:t>
                      </a:r>
                      <a:r>
                        <a:rPr lang="en-CA" sz="900"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(outlined in Summary Report) </a:t>
                      </a:r>
                      <a:r>
                        <a:rPr lang="en-CA" sz="900" u="none" strike="noStrike" dirty="0" smtClean="0">
                          <a:effectLst/>
                        </a:rPr>
                        <a:t>(e.g. </a:t>
                      </a:r>
                      <a:r>
                        <a:rPr lang="en-CA" sz="900" u="none" strike="noStrike" dirty="0">
                          <a:effectLst/>
                        </a:rPr>
                        <a:t>The </a:t>
                      </a:r>
                      <a:r>
                        <a:rPr lang="en-CA" sz="900" u="none" strike="noStrike" dirty="0" smtClean="0">
                          <a:effectLst/>
                        </a:rPr>
                        <a:t>service agency </a:t>
                      </a:r>
                      <a:r>
                        <a:rPr lang="en-CA" sz="900"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a:t>
                      </a:r>
                      <a:r>
                        <a:rPr lang="en-CA" sz="900" u="none" strike="noStrike" dirty="0" smtClean="0">
                          <a:effectLst/>
                        </a:rPr>
                        <a:t>within up to 10 </a:t>
                      </a:r>
                      <a:r>
                        <a:rPr lang="en-CA" sz="900" u="none" strike="noStrike" dirty="0">
                          <a:effectLst/>
                        </a:rPr>
                        <a:t>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CA" sz="900" u="none" strike="noStrike" dirty="0">
                          <a:effectLst/>
                        </a:rPr>
                        <a:t>Compliance Requirement met within </a:t>
                      </a:r>
                      <a:r>
                        <a:rPr lang="en-CA" sz="900" u="none" strike="noStrike" dirty="0" smtClean="0">
                          <a:effectLst/>
                        </a:rPr>
                        <a:t>up to 30 </a:t>
                      </a:r>
                      <a:r>
                        <a:rPr lang="en-CA" sz="900" u="none" strike="noStrike" dirty="0">
                          <a:effectLst/>
                        </a:rPr>
                        <a:t>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25212">
                <a:tc gridSpan="6">
                  <a:txBody>
                    <a:bodyPr/>
                    <a:lstStyle/>
                    <a:p>
                      <a:pPr algn="l" fontAlgn="b"/>
                      <a:r>
                        <a:rPr lang="en-CA" sz="900" u="none" strike="noStrike" dirty="0" smtClean="0">
                          <a:effectLst/>
                        </a:rPr>
                        <a:t>Policies</a:t>
                      </a:r>
                      <a:r>
                        <a:rPr lang="en-CA" sz="900" u="none" strike="noStrike" baseline="0" dirty="0" smtClean="0">
                          <a:effectLst/>
                        </a:rPr>
                        <a:t> and Procedures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119540">
                <a:tc>
                  <a:txBody>
                    <a:bodyPr/>
                    <a:lstStyle/>
                    <a:p>
                      <a:pPr algn="l" fontAlgn="t"/>
                      <a:r>
                        <a:rPr lang="en-CA" sz="900" u="none" strike="noStrike" dirty="0" smtClean="0">
                          <a:effectLst/>
                        </a:rPr>
                        <a:t>Regulation 299/10, 8(1)(1)</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u="none" strike="noStrike" dirty="0" smtClean="0">
                          <a:effectLst/>
                        </a:rPr>
                        <a:t>The service agency's policies and procedures do not provide for the documentation and reporting of any alleged, suspected or witnessed incidents of abuse of persons with developmental disabilities.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Final/approved written &amp; dated policies and procedures.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 response:  “Policy remains</a:t>
                      </a:r>
                      <a:r>
                        <a:rPr lang="en-CA" sz="900" b="0" i="0" u="none" strike="noStrike" baseline="0" dirty="0" smtClean="0">
                          <a:effectLst/>
                          <a:latin typeface="+mn-lt"/>
                        </a:rPr>
                        <a:t> in draft form.  Will be presented at the next Board meeting on (date) for approval.”</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Abuse</a:t>
                      </a:r>
                      <a:r>
                        <a:rPr lang="en-CA" sz="900" b="0" i="0" u="none" strike="noStrike" baseline="0" dirty="0" smtClean="0">
                          <a:effectLst/>
                          <a:latin typeface="+mn-lt"/>
                        </a:rPr>
                        <a:t> policy revised to include the documentation and reporting of any alleged, suspected or witnessed incidents of abuse of persons with developmental disabilities.  Copy of approved policy attached.</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119540">
                <a:tc>
                  <a:txBody>
                    <a:bodyPr/>
                    <a:lstStyle/>
                    <a:p>
                      <a:pPr algn="l" fontAlgn="t"/>
                      <a:r>
                        <a:rPr lang="en-CA" sz="900" b="0" i="0" u="none" strike="noStrike" dirty="0" smtClean="0">
                          <a:effectLst/>
                          <a:latin typeface="+mn-lt"/>
                        </a:rPr>
                        <a:t>Regulation 299/10, 13(2)</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CA" sz="900" b="0" i="0" u="none" strike="noStrike" dirty="0" smtClean="0">
                          <a:effectLst/>
                          <a:latin typeface="+mn-lt"/>
                        </a:rPr>
                        <a:t>The service agency did not provide evidence of a criminal records check was obtained for new staff members.</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A letter and/or documentation confirming completion of corrective action.</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Suggested</a:t>
                      </a:r>
                      <a:r>
                        <a:rPr lang="en-CA" sz="900" b="0" i="0" u="none" strike="noStrike" baseline="0" dirty="0" smtClean="0">
                          <a:effectLst/>
                          <a:latin typeface="+mn-lt"/>
                        </a:rPr>
                        <a:t> response:  “Staff was able to locate a copy of their most recent police check with vulnerable screening.  CRC was completed 1 month post hiring.”</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b="0" i="0" u="none" strike="noStrike" dirty="0" smtClean="0">
                          <a:effectLst/>
                          <a:latin typeface="+mn-lt"/>
                        </a:rPr>
                        <a:t>Copy</a:t>
                      </a:r>
                      <a:r>
                        <a:rPr lang="en-CA" sz="900" b="0" i="0" u="none" strike="noStrike" baseline="0" dirty="0" smtClean="0">
                          <a:effectLst/>
                          <a:latin typeface="+mn-lt"/>
                        </a:rPr>
                        <a:t> of CRC has been placed in the staff file.</a:t>
                      </a:r>
                      <a:endParaRPr lang="en-CA" sz="900" b="0" i="0" u="none" strike="noStrike" dirty="0">
                        <a:effectLst/>
                        <a:latin typeface="+mn-l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234462" y="1295400"/>
            <a:ext cx="8642931" cy="661720"/>
          </a:xfrm>
          <a:prstGeom prst="rect">
            <a:avLst/>
          </a:prstGeom>
          <a:noFill/>
        </p:spPr>
        <p:txBody>
          <a:bodyPr wrap="square" rtlCol="0">
            <a:spAutoFit/>
          </a:bodyPr>
          <a:lstStyle/>
          <a:p>
            <a:r>
              <a:rPr lang="en-CA" sz="1400" dirty="0" smtClean="0">
                <a:solidFill>
                  <a:prstClr val="black"/>
                </a:solidFill>
                <a:cs typeface="Arial" panose="020B0604020202020204" pitchFamily="34" charset="0"/>
              </a:rPr>
              <a:t>LOW to MODERATE non-compliances: The </a:t>
            </a:r>
            <a:r>
              <a:rPr lang="en-CA" sz="1400" dirty="0">
                <a:solidFill>
                  <a:prstClr val="black"/>
                </a:solidFill>
                <a:cs typeface="Arial" panose="020B0604020202020204" pitchFamily="34" charset="0"/>
              </a:rPr>
              <a:t>service agency shall submit a copy of the Compliance Action Template within </a:t>
            </a:r>
            <a:r>
              <a:rPr lang="en-CA" sz="1400" dirty="0" smtClean="0">
                <a:solidFill>
                  <a:prstClr val="black"/>
                </a:solidFill>
                <a:cs typeface="Arial" panose="020B0604020202020204" pitchFamily="34" charset="0"/>
              </a:rPr>
              <a:t>the additional time, up to </a:t>
            </a:r>
            <a:r>
              <a:rPr lang="en-CA" sz="1400" b="1" dirty="0" smtClean="0">
                <a:solidFill>
                  <a:prstClr val="black"/>
                </a:solidFill>
                <a:cs typeface="Arial" panose="020B0604020202020204" pitchFamily="34" charset="0"/>
              </a:rPr>
              <a:t>30 </a:t>
            </a:r>
            <a:r>
              <a:rPr lang="en-CA" sz="1400" b="1" dirty="0">
                <a:solidFill>
                  <a:prstClr val="black"/>
                </a:solidFill>
                <a:cs typeface="Arial" panose="020B0604020202020204" pitchFamily="34" charset="0"/>
              </a:rPr>
              <a:t>business </a:t>
            </a:r>
            <a:r>
              <a:rPr lang="en-CA" sz="1400" b="1" dirty="0" smtClean="0">
                <a:solidFill>
                  <a:prstClr val="black"/>
                </a:solidFill>
                <a:cs typeface="Arial" panose="020B0604020202020204" pitchFamily="34" charset="0"/>
              </a:rPr>
              <a:t>days, </a:t>
            </a:r>
            <a:r>
              <a:rPr lang="en-CA" sz="1400" dirty="0">
                <a:solidFill>
                  <a:prstClr val="black"/>
                </a:solidFill>
                <a:cs typeface="Arial" panose="020B0604020202020204" pitchFamily="34" charset="0"/>
              </a:rPr>
              <a:t>confirming completion of corrective </a:t>
            </a:r>
            <a:r>
              <a:rPr lang="en-CA" sz="1400" dirty="0" smtClean="0">
                <a:solidFill>
                  <a:prstClr val="black"/>
                </a:solidFill>
                <a:cs typeface="Arial" panose="020B0604020202020204" pitchFamily="34" charset="0"/>
              </a:rPr>
              <a:t>action.</a:t>
            </a:r>
            <a:endParaRPr lang="en-CA" sz="1400" dirty="0">
              <a:solidFill>
                <a:prstClr val="black"/>
              </a:solidFill>
              <a:cs typeface="Arial" panose="020B0604020202020204" pitchFamily="34" charset="0"/>
            </a:endParaRPr>
          </a:p>
          <a:p>
            <a:endParaRPr lang="en-CA" sz="900" dirty="0">
              <a:solidFill>
                <a:prstClr val="black"/>
              </a:solidFill>
              <a:latin typeface="+mj-lt"/>
            </a:endParaRPr>
          </a:p>
        </p:txBody>
      </p:sp>
      <p:sp>
        <p:nvSpPr>
          <p:cNvPr id="9" name="Title 11"/>
          <p:cNvSpPr txBox="1">
            <a:spLocks/>
          </p:cNvSpPr>
          <p:nvPr/>
        </p:nvSpPr>
        <p:spPr>
          <a:xfrm>
            <a:off x="838199" y="281355"/>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LOW </a:t>
            </a:r>
            <a:r>
              <a:rPr lang="en-CA" b="0" dirty="0" smtClean="0">
                <a:solidFill>
                  <a:srgbClr val="F79646">
                    <a:lumMod val="75000"/>
                  </a:srgbClr>
                </a:solidFill>
                <a:latin typeface="Calibri" panose="020F0502020204030204" pitchFamily="34" charset="0"/>
                <a:cs typeface="Calibri" panose="020F0502020204030204" pitchFamily="34" charset="0"/>
              </a:rPr>
              <a:t>to </a:t>
            </a:r>
            <a:r>
              <a:rPr lang="en-CA" b="0" dirty="0" smtClean="0">
                <a:solidFill>
                  <a:srgbClr val="F79646">
                    <a:lumMod val="75000"/>
                  </a:srgbClr>
                </a:solidFill>
                <a:latin typeface="Calibri" panose="020F0502020204030204" pitchFamily="34" charset="0"/>
                <a:cs typeface="Calibri" panose="020F0502020204030204" pitchFamily="34" charset="0"/>
              </a:rPr>
              <a:t>MODERATE</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3616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ounded Rectangle 4"/>
          <p:cNvSpPr/>
          <p:nvPr/>
        </p:nvSpPr>
        <p:spPr>
          <a:xfrm>
            <a:off x="381000" y="2231377"/>
            <a:ext cx="2514600" cy="4219067"/>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06680" bIns="106680" spcCol="1270" anchor="ctr"/>
          <a:lstStyle/>
          <a:p>
            <a:pPr defTabSz="666750">
              <a:lnSpc>
                <a:spcPct val="90000"/>
              </a:lnSpc>
              <a:spcAft>
                <a:spcPct val="35000"/>
              </a:spcAft>
              <a:defRPr/>
            </a:pPr>
            <a:endParaRPr lang="en-CA" sz="1500" dirty="0">
              <a:solidFill>
                <a:prstClr val="black">
                  <a:hueOff val="0"/>
                  <a:satOff val="0"/>
                  <a:lumOff val="0"/>
                  <a:alphaOff val="0"/>
                </a:prstClr>
              </a:solidFill>
              <a:latin typeface="+mj-lt"/>
            </a:endParaRPr>
          </a:p>
        </p:txBody>
      </p:sp>
      <p:sp>
        <p:nvSpPr>
          <p:cNvPr id="2" name="Rounded Rectangle 1"/>
          <p:cNvSpPr/>
          <p:nvPr/>
        </p:nvSpPr>
        <p:spPr>
          <a:xfrm>
            <a:off x="468261" y="1332834"/>
            <a:ext cx="8218538" cy="384464"/>
          </a:xfrm>
          <a:prstGeom prst="round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smtClean="0">
                <a:solidFill>
                  <a:prstClr val="black"/>
                </a:solidFill>
                <a:latin typeface="+mj-lt"/>
              </a:rPr>
              <a:t>Non-Compliances rated as High after up to 10 business days</a:t>
            </a:r>
          </a:p>
          <a:p>
            <a:pPr algn="ctr"/>
            <a:r>
              <a:rPr lang="en-CA" sz="1200" dirty="0" smtClean="0">
                <a:solidFill>
                  <a:prstClr val="black"/>
                </a:solidFill>
                <a:latin typeface="+mj-lt"/>
              </a:rPr>
              <a:t>Non-Compliances rated as Low to Moderate after up to 40 business days</a:t>
            </a:r>
            <a:endParaRPr lang="en-CA" sz="1200" dirty="0">
              <a:solidFill>
                <a:prstClr val="black"/>
              </a:solidFill>
              <a:latin typeface="+mj-lt"/>
            </a:endParaRPr>
          </a:p>
        </p:txBody>
      </p:sp>
      <p:sp>
        <p:nvSpPr>
          <p:cNvPr id="35" name="Rounded Rectangle 34"/>
          <p:cNvSpPr/>
          <p:nvPr/>
        </p:nvSpPr>
        <p:spPr>
          <a:xfrm>
            <a:off x="5943600" y="1905000"/>
            <a:ext cx="2743200" cy="5334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Non-Compliances</a:t>
            </a:r>
          </a:p>
        </p:txBody>
      </p:sp>
      <p:sp>
        <p:nvSpPr>
          <p:cNvPr id="40" name="Rounded Rectangle 39"/>
          <p:cNvSpPr/>
          <p:nvPr/>
        </p:nvSpPr>
        <p:spPr>
          <a:xfrm>
            <a:off x="5943600" y="2667000"/>
            <a:ext cx="2743200" cy="6096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NOTICE OF COMPLIANCE ORDER</a:t>
            </a:r>
          </a:p>
        </p:txBody>
      </p:sp>
      <p:sp>
        <p:nvSpPr>
          <p:cNvPr id="41" name="Rounded Rectangle 40"/>
          <p:cNvSpPr/>
          <p:nvPr/>
        </p:nvSpPr>
        <p:spPr>
          <a:xfrm>
            <a:off x="5943600" y="3509800"/>
            <a:ext cx="2743199" cy="89033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Service agency response to Notice of Compliance Order within 14 calendar days of receipt, or within such time period specified in the notice</a:t>
            </a:r>
          </a:p>
        </p:txBody>
      </p:sp>
      <p:sp>
        <p:nvSpPr>
          <p:cNvPr id="42" name="Rounded Rectangle 41"/>
          <p:cNvSpPr/>
          <p:nvPr/>
        </p:nvSpPr>
        <p:spPr>
          <a:xfrm>
            <a:off x="5943600" y="4598391"/>
            <a:ext cx="2743199" cy="964209"/>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Director or authorized Delegate may issue Compliance Order after considering a service agency’s submission, or after expiry of time in the Notice of Compliance Order</a:t>
            </a:r>
          </a:p>
        </p:txBody>
      </p:sp>
      <p:sp>
        <p:nvSpPr>
          <p:cNvPr id="13" name="Rounded Rectangle 12"/>
          <p:cNvSpPr/>
          <p:nvPr/>
        </p:nvSpPr>
        <p:spPr>
          <a:xfrm>
            <a:off x="5943600" y="5791200"/>
            <a:ext cx="2743199" cy="6858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dirty="0">
                <a:solidFill>
                  <a:schemeClr val="tx1"/>
                </a:solidFill>
              </a:rPr>
              <a:t>No ‘new’ funding </a:t>
            </a:r>
          </a:p>
        </p:txBody>
      </p:sp>
      <p:cxnSp>
        <p:nvCxnSpPr>
          <p:cNvPr id="6" name="Elbow Connector 5"/>
          <p:cNvCxnSpPr>
            <a:stCxn id="44" idx="3"/>
            <a:endCxn id="40" idx="1"/>
          </p:cNvCxnSpPr>
          <p:nvPr/>
        </p:nvCxnSpPr>
        <p:spPr>
          <a:xfrm flipV="1">
            <a:off x="5022481" y="2971800"/>
            <a:ext cx="921119" cy="999800"/>
          </a:xfrm>
          <a:prstGeom prst="bentConnector3">
            <a:avLst>
              <a:gd name="adj1" fmla="val 50000"/>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Slide Number Placeholder 7"/>
          <p:cNvSpPr>
            <a:spLocks noGrp="1"/>
          </p:cNvSpPr>
          <p:nvPr>
            <p:ph type="sldNum" sz="quarter" idx="12"/>
          </p:nvPr>
        </p:nvSpPr>
        <p:spPr>
          <a:xfrm>
            <a:off x="6477000" y="6873875"/>
            <a:ext cx="2133600" cy="365125"/>
          </a:xfrm>
        </p:spPr>
        <p:txBody>
          <a:bodyPr/>
          <a:lstStyle/>
          <a:p>
            <a:fld id="{53BC4A81-272D-4B6C-9094-3AE27DC0A8E0}" type="slidenum">
              <a:rPr lang="en-CA" smtClean="0">
                <a:solidFill>
                  <a:schemeClr val="tx1"/>
                </a:solidFill>
                <a:latin typeface="+mj-lt"/>
              </a:rPr>
              <a:t>13</a:t>
            </a:fld>
            <a:endParaRPr lang="en-CA" dirty="0">
              <a:solidFill>
                <a:schemeClr val="tx1"/>
              </a:solidFill>
              <a:latin typeface="+mj-lt"/>
            </a:endParaRPr>
          </a:p>
        </p:txBody>
      </p:sp>
      <p:sp>
        <p:nvSpPr>
          <p:cNvPr id="34" name="Title 11"/>
          <p:cNvSpPr txBox="1">
            <a:spLocks/>
          </p:cNvSpPr>
          <p:nvPr/>
        </p:nvSpPr>
        <p:spPr>
          <a:xfrm>
            <a:off x="468261" y="381000"/>
            <a:ext cx="8225928"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a:solidFill>
                  <a:sysClr val="windowText" lastClr="000000">
                    <a:lumMod val="75000"/>
                    <a:lumOff val="25000"/>
                  </a:sysClr>
                </a:solidFill>
                <a:latin typeface="Calibri" panose="020F0502020204030204" pitchFamily="34" charset="0"/>
                <a:cs typeface="Calibri" panose="020F0502020204030204" pitchFamily="34" charset="0"/>
              </a:rPr>
              <a:t> </a:t>
            </a: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     </a:t>
            </a: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Enforcement </a:t>
            </a: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Process</a:t>
            </a:r>
          </a:p>
          <a:p>
            <a:endParaRPr lang="en-CA" sz="800" b="0" dirty="0" smtClean="0">
              <a:solidFill>
                <a:srgbClr val="F79646">
                  <a:lumMod val="75000"/>
                </a:srgbClr>
              </a:solidFill>
              <a:latin typeface="Calibri" panose="020F0502020204030204" pitchFamily="34" charset="0"/>
              <a:cs typeface="Calibri" panose="020F0502020204030204" pitchFamily="34" charset="0"/>
            </a:endParaRPr>
          </a:p>
          <a:p>
            <a:r>
              <a:rPr lang="en-CA" sz="1500" b="0" dirty="0" smtClean="0">
                <a:solidFill>
                  <a:srgbClr val="F79646">
                    <a:lumMod val="75000"/>
                  </a:srgbClr>
                </a:solidFill>
                <a:latin typeface="Calibri" panose="020F0502020204030204" pitchFamily="34" charset="0"/>
                <a:cs typeface="Calibri" panose="020F0502020204030204" pitchFamily="34" charset="0"/>
              </a:rPr>
              <a:t>If </a:t>
            </a:r>
            <a:r>
              <a:rPr lang="en-CA" sz="1500" b="0" dirty="0">
                <a:solidFill>
                  <a:srgbClr val="F79646">
                    <a:lumMod val="75000"/>
                  </a:srgbClr>
                </a:solidFill>
                <a:latin typeface="Calibri" panose="020F0502020204030204" pitchFamily="34" charset="0"/>
                <a:cs typeface="Calibri" panose="020F0502020204030204" pitchFamily="34" charset="0"/>
              </a:rPr>
              <a:t>the non-compliance has been resolved at any time during the Enforcement Path process, a Letter of </a:t>
            </a:r>
            <a:r>
              <a:rPr lang="en-CA" sz="1500" b="0" dirty="0" smtClean="0">
                <a:solidFill>
                  <a:srgbClr val="F79646">
                    <a:lumMod val="75000"/>
                  </a:srgbClr>
                </a:solidFill>
                <a:latin typeface="Calibri" panose="020F0502020204030204" pitchFamily="34" charset="0"/>
                <a:cs typeface="Calibri" panose="020F0502020204030204" pitchFamily="34" charset="0"/>
              </a:rPr>
              <a:t>Compliance </a:t>
            </a:r>
            <a:r>
              <a:rPr lang="en-CA" sz="1500" b="0" dirty="0">
                <a:solidFill>
                  <a:srgbClr val="F79646">
                    <a:lumMod val="75000"/>
                  </a:srgbClr>
                </a:solidFill>
                <a:latin typeface="Calibri" panose="020F0502020204030204" pitchFamily="34" charset="0"/>
                <a:cs typeface="Calibri" panose="020F0502020204030204" pitchFamily="34" charset="0"/>
              </a:rPr>
              <a:t>will be issued.</a:t>
            </a:r>
          </a:p>
          <a:p>
            <a:pPr>
              <a:defRPr/>
            </a:pPr>
            <a:endParaRPr lang="en-CA" sz="1600" b="0" dirty="0">
              <a:solidFill>
                <a:srgbClr val="F79646">
                  <a:lumMod val="75000"/>
                </a:srgbClr>
              </a:solidFill>
              <a:latin typeface="Calibri" panose="020F0502020204030204" pitchFamily="34" charset="0"/>
              <a:cs typeface="Calibri" panose="020F0502020204030204" pitchFamily="34" charset="0"/>
            </a:endParaRPr>
          </a:p>
        </p:txBody>
      </p:sp>
      <p:sp>
        <p:nvSpPr>
          <p:cNvPr id="54" name="Rounded Rectangle 53"/>
          <p:cNvSpPr/>
          <p:nvPr/>
        </p:nvSpPr>
        <p:spPr>
          <a:xfrm>
            <a:off x="468261" y="5791200"/>
            <a:ext cx="4495800" cy="685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en-CA" sz="1200" dirty="0">
                <a:solidFill>
                  <a:prstClr val="black"/>
                </a:solidFill>
              </a:rPr>
              <a:t>A Director, or his/her authorized </a:t>
            </a:r>
            <a:r>
              <a:rPr lang="en-CA" sz="1200" dirty="0" smtClean="0">
                <a:solidFill>
                  <a:prstClr val="black"/>
                </a:solidFill>
              </a:rPr>
              <a:t>delegate, </a:t>
            </a:r>
            <a:r>
              <a:rPr lang="en-CA" sz="1200" dirty="0">
                <a:solidFill>
                  <a:prstClr val="black"/>
                </a:solidFill>
              </a:rPr>
              <a:t>will assess circumstances in determining whether an service agency will </a:t>
            </a:r>
            <a:r>
              <a:rPr lang="en-CA" sz="1200" dirty="0" smtClean="0">
                <a:solidFill>
                  <a:prstClr val="black"/>
                </a:solidFill>
              </a:rPr>
              <a:t>be </a:t>
            </a:r>
            <a:r>
              <a:rPr lang="en-CA" sz="1200" dirty="0">
                <a:solidFill>
                  <a:prstClr val="black"/>
                </a:solidFill>
              </a:rPr>
              <a:t>issued a Notice of Compliance Order/Compliance Order.</a:t>
            </a:r>
          </a:p>
        </p:txBody>
      </p:sp>
      <p:sp>
        <p:nvSpPr>
          <p:cNvPr id="22" name="Down Arrow 21"/>
          <p:cNvSpPr/>
          <p:nvPr/>
        </p:nvSpPr>
        <p:spPr>
          <a:xfrm>
            <a:off x="7315200" y="24662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Down Arrow 55"/>
          <p:cNvSpPr/>
          <p:nvPr/>
        </p:nvSpPr>
        <p:spPr>
          <a:xfrm>
            <a:off x="7315200" y="3304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8" name="Down Arrow 57"/>
          <p:cNvSpPr/>
          <p:nvPr/>
        </p:nvSpPr>
        <p:spPr>
          <a:xfrm>
            <a:off x="7315200" y="4397593"/>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9" name="Down Arrow 58"/>
          <p:cNvSpPr/>
          <p:nvPr/>
        </p:nvSpPr>
        <p:spPr>
          <a:xfrm>
            <a:off x="7315200" y="5590402"/>
            <a:ext cx="45719" cy="20079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18" name="Group 17"/>
          <p:cNvGrpSpPr/>
          <p:nvPr/>
        </p:nvGrpSpPr>
        <p:grpSpPr>
          <a:xfrm>
            <a:off x="457200" y="1905000"/>
            <a:ext cx="4565281" cy="3280940"/>
            <a:chOff x="457200" y="1824460"/>
            <a:chExt cx="4565281" cy="3280940"/>
          </a:xfrm>
        </p:grpSpPr>
        <p:sp>
          <p:nvSpPr>
            <p:cNvPr id="3" name="Rounded Rectangle 2"/>
            <p:cNvSpPr/>
            <p:nvPr/>
          </p:nvSpPr>
          <p:spPr>
            <a:xfrm>
              <a:off x="1265036" y="1824460"/>
              <a:ext cx="2902251" cy="5334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Non-Compliances not solely within the control of the agency</a:t>
              </a:r>
            </a:p>
          </p:txBody>
        </p:sp>
        <p:sp>
          <p:nvSpPr>
            <p:cNvPr id="44" name="Rounded Rectangle 43"/>
            <p:cNvSpPr/>
            <p:nvPr/>
          </p:nvSpPr>
          <p:spPr>
            <a:xfrm>
              <a:off x="2888881" y="3598293"/>
              <a:ext cx="2133600" cy="58553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Ministry will assess the situational circumstances</a:t>
              </a:r>
            </a:p>
          </p:txBody>
        </p:sp>
        <p:cxnSp>
          <p:nvCxnSpPr>
            <p:cNvPr id="12" name="Straight Connector 11"/>
            <p:cNvCxnSpPr/>
            <p:nvPr/>
          </p:nvCxnSpPr>
          <p:spPr>
            <a:xfrm>
              <a:off x="1524000"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527672" y="32766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521921" y="419100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86200" y="2368430"/>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879011" y="3278535"/>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886200" y="4201324"/>
              <a:ext cx="0" cy="3005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2888881" y="2658365"/>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Time known to rectify.  Provide extension letter with identified timeline</a:t>
              </a:r>
            </a:p>
          </p:txBody>
        </p:sp>
        <p:sp>
          <p:nvSpPr>
            <p:cNvPr id="38" name="Rounded Rectangle 37"/>
            <p:cNvSpPr/>
            <p:nvPr/>
          </p:nvSpPr>
          <p:spPr>
            <a:xfrm>
              <a:off x="460872" y="2658365"/>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Corporate will assess the situational circumstances</a:t>
              </a:r>
            </a:p>
          </p:txBody>
        </p:sp>
        <p:sp>
          <p:nvSpPr>
            <p:cNvPr id="46" name="Rounded Rectangle 45"/>
            <p:cNvSpPr/>
            <p:nvPr/>
          </p:nvSpPr>
          <p:spPr>
            <a:xfrm>
              <a:off x="2888881" y="4485230"/>
              <a:ext cx="2133600" cy="62017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An additional up to 30 business day extension letter may be issued</a:t>
              </a:r>
            </a:p>
          </p:txBody>
        </p:sp>
        <p:sp>
          <p:nvSpPr>
            <p:cNvPr id="45" name="Rounded Rectangle 44"/>
            <p:cNvSpPr/>
            <p:nvPr/>
          </p:nvSpPr>
          <p:spPr>
            <a:xfrm>
              <a:off x="457200" y="4485230"/>
              <a:ext cx="2133600" cy="6096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Corporate will assess the situational circumstances</a:t>
              </a:r>
            </a:p>
          </p:txBody>
        </p:sp>
        <p:sp>
          <p:nvSpPr>
            <p:cNvPr id="43" name="Rounded Rectangle 42"/>
            <p:cNvSpPr/>
            <p:nvPr/>
          </p:nvSpPr>
          <p:spPr>
            <a:xfrm>
              <a:off x="460872" y="3598293"/>
              <a:ext cx="2133600" cy="592461"/>
            </a:xfrm>
            <a:prstGeom prst="roundRect">
              <a:avLst/>
            </a:prstGeom>
            <a:solidFill>
              <a:schemeClr val="accent6">
                <a:lumMod val="20000"/>
                <a:lumOff val="80000"/>
              </a:schemeClr>
            </a:solidFill>
            <a:ln>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a:solidFill>
                    <a:prstClr val="black"/>
                  </a:solidFill>
                  <a:latin typeface="+mj-lt"/>
                </a:rPr>
                <a:t>Time unknown to rectify.  Provide up to 30 business day extension letter</a:t>
              </a:r>
            </a:p>
          </p:txBody>
        </p:sp>
      </p:grpSp>
    </p:spTree>
    <p:extLst>
      <p:ext uri="{BB962C8B-B14F-4D97-AF65-F5344CB8AC3E}">
        <p14:creationId xmlns:p14="http://schemas.microsoft.com/office/powerpoint/2010/main" val="2832555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prstClr val="black">
                    <a:tint val="75000"/>
                  </a:prstClr>
                </a:solidFill>
              </a:rPr>
              <a:pPr/>
              <a:t>2</a:t>
            </a:fld>
            <a:endParaRPr lang="en-CA" dirty="0">
              <a:solidFill>
                <a:prstClr val="black">
                  <a:tint val="75000"/>
                </a:prstClr>
              </a:solidFill>
            </a:endParaRPr>
          </a:p>
        </p:txBody>
      </p:sp>
      <p:sp>
        <p:nvSpPr>
          <p:cNvPr id="5" name="Content Placeholder 4"/>
          <p:cNvSpPr>
            <a:spLocks noGrp="1"/>
          </p:cNvSpPr>
          <p:nvPr>
            <p:ph idx="13"/>
          </p:nvPr>
        </p:nvSpPr>
        <p:spPr>
          <a:xfrm>
            <a:off x="685800" y="838200"/>
            <a:ext cx="7391400" cy="5486400"/>
          </a:xfrm>
        </p:spPr>
        <p:txBody>
          <a:bodyPr>
            <a:normAutofit/>
          </a:bodyPr>
          <a:lstStyle/>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Process Chart- Post Inspection Process and Reporting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Requirements</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3</a:t>
            </a:r>
          </a:p>
          <a:p>
            <a:pPr marL="285750" lvl="1">
              <a:lnSpc>
                <a:spcPct val="150000"/>
              </a:lnSpc>
              <a:buClr>
                <a:schemeClr val="accent6">
                  <a:lumMod val="75000"/>
                </a:schemeClr>
              </a:buClr>
              <a:buFont typeface="Wingdings" panose="05000000000000000000" pitchFamily="2" charset="2"/>
              <a:buChar char="§"/>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Table- </a:t>
            </a:r>
            <a:r>
              <a:rPr lang="en-CA" sz="1500" dirty="0">
                <a:solidFill>
                  <a:schemeClr val="tx1">
                    <a:lumMod val="75000"/>
                    <a:lumOff val="25000"/>
                  </a:schemeClr>
                </a:solidFill>
                <a:latin typeface="Calibri" panose="020F0502020204030204" pitchFamily="34" charset="0"/>
                <a:cs typeface="Calibri" panose="020F0502020204030204" pitchFamily="34" charset="0"/>
              </a:rPr>
              <a:t>Follow up for ‘Immediate’ rated 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4</a:t>
            </a:r>
            <a:endParaRPr lang="en-CA" sz="1500" dirty="0">
              <a:solidFill>
                <a:schemeClr val="tx1">
                  <a:lumMod val="75000"/>
                  <a:lumOff val="25000"/>
                </a:schemeClr>
              </a:solidFill>
              <a:latin typeface="Calibri" panose="020F0502020204030204" pitchFamily="34" charset="0"/>
              <a:cs typeface="Calibri" panose="020F0502020204030204" pitchFamily="34" charset="0"/>
            </a:endParaRP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‘Immediate’ rated 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5</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Table- Follow up for ‘High’ rated 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6	</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‘High’ rated non-compliance(s) within 24 hours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7</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“High’ rated non-compliance(s) within 10 business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days	page </a:t>
            </a:r>
            <a:r>
              <a:rPr lang="en-CA" sz="1500" dirty="0">
                <a:solidFill>
                  <a:schemeClr val="tx1">
                    <a:lumMod val="75000"/>
                    <a:lumOff val="25000"/>
                  </a:schemeClr>
                </a:solidFill>
                <a:latin typeface="Calibri" panose="020F0502020204030204" pitchFamily="34" charset="0"/>
                <a:cs typeface="Calibri" panose="020F0502020204030204" pitchFamily="34" charset="0"/>
              </a:rPr>
              <a:t>8</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‘High” rated non-compliance(s) for 30 day extension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9</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Table- Follow up for ‘Low to Moderate’ rated non-compliance(s)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10</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‘Low’ to ‘Moderate’ rated non-compliance(s) within </a:t>
            </a:r>
          </a:p>
          <a:p>
            <a:pPr marL="285750" lvl="1" indent="0">
              <a:lnSpc>
                <a:spcPct val="150000"/>
              </a:lnSpc>
              <a:buClr>
                <a:schemeClr val="accent6">
                  <a:lumMod val="75000"/>
                </a:schemeClr>
              </a:buClr>
              <a:buNone/>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10 </a:t>
            </a:r>
            <a:r>
              <a:rPr lang="en-CA" sz="1500" dirty="0">
                <a:solidFill>
                  <a:schemeClr val="tx1">
                    <a:lumMod val="75000"/>
                    <a:lumOff val="25000"/>
                  </a:schemeClr>
                </a:solidFill>
                <a:latin typeface="Calibri" panose="020F0502020204030204" pitchFamily="34" charset="0"/>
                <a:cs typeface="Calibri" panose="020F0502020204030204" pitchFamily="34" charset="0"/>
              </a:rPr>
              <a:t>business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days	 </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11</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CAT- Submissions for ‘Low’ to ‘Moderate’ rated non-compliance(s) within </a:t>
            </a:r>
          </a:p>
          <a:p>
            <a:pPr marL="285750" lvl="1" indent="0">
              <a:lnSpc>
                <a:spcPct val="150000"/>
              </a:lnSpc>
              <a:buClr>
                <a:schemeClr val="accent6">
                  <a:lumMod val="75000"/>
                </a:schemeClr>
              </a:buClr>
              <a:buNone/>
            </a:pPr>
            <a:r>
              <a:rPr lang="en-CA" sz="1500" dirty="0" smtClean="0">
                <a:solidFill>
                  <a:schemeClr val="tx1">
                    <a:lumMod val="75000"/>
                    <a:lumOff val="25000"/>
                  </a:schemeClr>
                </a:solidFill>
                <a:latin typeface="Calibri" panose="020F0502020204030204" pitchFamily="34" charset="0"/>
                <a:cs typeface="Calibri" panose="020F0502020204030204" pitchFamily="34" charset="0"/>
              </a:rPr>
              <a:t>40 </a:t>
            </a:r>
            <a:r>
              <a:rPr lang="en-CA" sz="1500" dirty="0">
                <a:solidFill>
                  <a:schemeClr val="tx1">
                    <a:lumMod val="75000"/>
                    <a:lumOff val="25000"/>
                  </a:schemeClr>
                </a:solidFill>
                <a:latin typeface="Calibri" panose="020F0502020204030204" pitchFamily="34" charset="0"/>
                <a:cs typeface="Calibri" panose="020F0502020204030204" pitchFamily="34" charset="0"/>
              </a:rPr>
              <a:t>business days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	</a:t>
            </a:r>
            <a:r>
              <a:rPr lang="en-CA" sz="1500" dirty="0">
                <a:solidFill>
                  <a:schemeClr val="tx1">
                    <a:lumMod val="75000"/>
                    <a:lumOff val="25000"/>
                  </a:schemeClr>
                </a:solidFill>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a:t>
            </a:r>
            <a:r>
              <a:rPr lang="en-CA" sz="1500" dirty="0">
                <a:solidFill>
                  <a:schemeClr val="tx1">
                    <a:lumMod val="75000"/>
                    <a:lumOff val="25000"/>
                  </a:schemeClr>
                </a:solidFill>
                <a:latin typeface="Calibri" panose="020F0502020204030204" pitchFamily="34" charset="0"/>
                <a:cs typeface="Calibri" panose="020F0502020204030204" pitchFamily="34" charset="0"/>
              </a:rPr>
              <a:t>12</a:t>
            </a:r>
          </a:p>
          <a:p>
            <a:pPr marL="285750" lvl="1">
              <a:lnSpc>
                <a:spcPct val="150000"/>
              </a:lnSpc>
              <a:buClr>
                <a:schemeClr val="accent6">
                  <a:lumMod val="75000"/>
                </a:schemeClr>
              </a:buClr>
              <a:buFont typeface="Wingdings" panose="05000000000000000000" pitchFamily="2" charset="2"/>
              <a:buChar char="§"/>
            </a:pPr>
            <a:r>
              <a:rPr lang="en-CA" sz="1500" dirty="0">
                <a:solidFill>
                  <a:schemeClr val="tx1">
                    <a:lumMod val="75000"/>
                    <a:lumOff val="25000"/>
                  </a:schemeClr>
                </a:solidFill>
                <a:latin typeface="Calibri" panose="020F0502020204030204" pitchFamily="34" charset="0"/>
                <a:cs typeface="Calibri" panose="020F0502020204030204" pitchFamily="34" charset="0"/>
              </a:rPr>
              <a:t>Chart- Enforcement </a:t>
            </a:r>
            <a:r>
              <a:rPr lang="en-CA" sz="1500" dirty="0" smtClean="0">
                <a:latin typeface="Calibri" panose="020F0502020204030204" pitchFamily="34" charset="0"/>
                <a:cs typeface="Calibri" panose="020F0502020204030204" pitchFamily="34" charset="0"/>
              </a:rPr>
              <a:t>					</a:t>
            </a:r>
            <a:r>
              <a:rPr lang="en-CA" sz="1500" dirty="0" smtClean="0">
                <a:solidFill>
                  <a:schemeClr val="tx1">
                    <a:lumMod val="75000"/>
                    <a:lumOff val="25000"/>
                  </a:schemeClr>
                </a:solidFill>
                <a:latin typeface="Calibri" panose="020F0502020204030204" pitchFamily="34" charset="0"/>
                <a:cs typeface="Calibri" panose="020F0502020204030204" pitchFamily="34" charset="0"/>
              </a:rPr>
              <a:t>page 13</a:t>
            </a:r>
            <a:endParaRPr lang="en-CA" sz="1500" dirty="0" smtClean="0">
              <a:latin typeface="Calibri" panose="020F0502020204030204" pitchFamily="34" charset="0"/>
              <a:cs typeface="Calibri" panose="020F0502020204030204" pitchFamily="34" charset="0"/>
            </a:endParaRPr>
          </a:p>
          <a:p>
            <a:pPr lvl="1"/>
            <a:endParaRPr lang="en-CA" sz="2400" dirty="0" smtClean="0">
              <a:latin typeface="Calibri" panose="020F0502020204030204" pitchFamily="34" charset="0"/>
              <a:cs typeface="Calibri" panose="020F0502020204030204" pitchFamily="34" charset="0"/>
            </a:endParaRPr>
          </a:p>
          <a:p>
            <a:endParaRPr lang="en-CA" dirty="0">
              <a:latin typeface="Calibri" panose="020F0502020204030204" pitchFamily="34" charset="0"/>
              <a:cs typeface="Calibri" panose="020F0502020204030204" pitchFamily="34" charset="0"/>
            </a:endParaRPr>
          </a:p>
        </p:txBody>
      </p:sp>
      <p:sp>
        <p:nvSpPr>
          <p:cNvPr id="8" name="Title 11"/>
          <p:cNvSpPr txBox="1">
            <a:spLocks/>
          </p:cNvSpPr>
          <p:nvPr/>
        </p:nvSpPr>
        <p:spPr>
          <a:xfrm>
            <a:off x="838200" y="3048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Contents</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95325"/>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367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3</a:t>
            </a:fld>
            <a:endParaRPr lang="en-CA" dirty="0">
              <a:solidFill>
                <a:schemeClr val="tx1"/>
              </a:solidFill>
            </a:endParaRPr>
          </a:p>
        </p:txBody>
      </p:sp>
      <p:sp>
        <p:nvSpPr>
          <p:cNvPr id="8" name="Rounded Rectangle 7"/>
          <p:cNvSpPr/>
          <p:nvPr/>
        </p:nvSpPr>
        <p:spPr>
          <a:xfrm>
            <a:off x="342898" y="1140102"/>
            <a:ext cx="8115302" cy="762000"/>
          </a:xfrm>
          <a:prstGeom prst="roundRect">
            <a:avLst/>
          </a:prstGeom>
          <a:solidFill>
            <a:schemeClr val="bg1">
              <a:lumMod val="95000"/>
            </a:schemeClr>
          </a:solidFill>
          <a:ln>
            <a:solidFill>
              <a:schemeClr val="bg1">
                <a:lumMod val="9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400" dirty="0" smtClean="0">
                <a:solidFill>
                  <a:schemeClr val="tx1">
                    <a:lumMod val="65000"/>
                    <a:lumOff val="35000"/>
                  </a:schemeClr>
                </a:solidFill>
                <a:latin typeface="Calibri" panose="020F0502020204030204" pitchFamily="34" charset="0"/>
                <a:cs typeface="Calibri" panose="020F0502020204030204" pitchFamily="34" charset="0"/>
              </a:rPr>
              <a:t>If a Non-Compliance has been cited during the inspection process, agencies will take the following steps based on the risk rating:</a:t>
            </a:r>
            <a:endParaRPr lang="en-CA"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64" name="Rounded Rectangle 63"/>
          <p:cNvSpPr/>
          <p:nvPr/>
        </p:nvSpPr>
        <p:spPr>
          <a:xfrm>
            <a:off x="342899" y="2133600"/>
            <a:ext cx="1371600" cy="762000"/>
          </a:xfrm>
          <a:prstGeom prst="roundRect">
            <a:avLst/>
          </a:prstGeom>
          <a:solidFill>
            <a:schemeClr val="accent2">
              <a:lumMod val="20000"/>
              <a:lumOff val="80000"/>
            </a:schemeClr>
          </a:solidFill>
          <a:ln>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CA" sz="1200" b="1" dirty="0" smtClean="0">
                <a:solidFill>
                  <a:sysClr val="windowText" lastClr="000000"/>
                </a:solidFill>
              </a:rPr>
              <a:t>Immediate</a:t>
            </a:r>
            <a:r>
              <a:rPr lang="en-CA" sz="1200" dirty="0" smtClean="0">
                <a:solidFill>
                  <a:sysClr val="windowText" lastClr="000000"/>
                </a:solidFill>
              </a:rPr>
              <a:t> risk rated non-compliances</a:t>
            </a:r>
            <a:endParaRPr lang="en-CA" sz="1200" dirty="0">
              <a:solidFill>
                <a:sysClr val="windowText" lastClr="000000"/>
              </a:solidFill>
            </a:endParaRPr>
          </a:p>
        </p:txBody>
      </p:sp>
      <p:sp>
        <p:nvSpPr>
          <p:cNvPr id="71" name="Rounded Rectangle 70"/>
          <p:cNvSpPr/>
          <p:nvPr/>
        </p:nvSpPr>
        <p:spPr>
          <a:xfrm>
            <a:off x="1981199" y="2133600"/>
            <a:ext cx="1371600" cy="762000"/>
          </a:xfrm>
          <a:prstGeom prst="roundRect">
            <a:avLst/>
          </a:prstGeom>
          <a:solidFill>
            <a:schemeClr val="accent2">
              <a:lumMod val="20000"/>
              <a:lumOff val="80000"/>
            </a:schemeClr>
          </a:solidFill>
          <a:ln>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CA" sz="1100" dirty="0" smtClean="0">
                <a:solidFill>
                  <a:sysClr val="windowText" lastClr="000000"/>
                </a:solidFill>
              </a:rPr>
              <a:t>Non-compliance resolved at the time of inspection or within 24 hours</a:t>
            </a:r>
            <a:endParaRPr lang="en-CA" sz="1100" dirty="0">
              <a:solidFill>
                <a:sysClr val="windowText" lastClr="000000"/>
              </a:solidFill>
            </a:endParaRPr>
          </a:p>
        </p:txBody>
      </p:sp>
      <p:cxnSp>
        <p:nvCxnSpPr>
          <p:cNvPr id="53" name="Straight Connector 52"/>
          <p:cNvCxnSpPr/>
          <p:nvPr/>
        </p:nvCxnSpPr>
        <p:spPr>
          <a:xfrm>
            <a:off x="1028699" y="3908777"/>
            <a:ext cx="0" cy="231498"/>
          </a:xfrm>
          <a:prstGeom prst="line">
            <a:avLst/>
          </a:prstGeom>
        </p:spPr>
        <p:style>
          <a:lnRef idx="1">
            <a:schemeClr val="dk1"/>
          </a:lnRef>
          <a:fillRef idx="0">
            <a:schemeClr val="dk1"/>
          </a:fillRef>
          <a:effectRef idx="0">
            <a:schemeClr val="dk1"/>
          </a:effectRef>
          <a:fontRef idx="minor">
            <a:schemeClr val="tx1"/>
          </a:fontRef>
        </p:style>
      </p:cxnSp>
      <p:sp>
        <p:nvSpPr>
          <p:cNvPr id="72" name="Rounded Rectangle 71"/>
          <p:cNvSpPr/>
          <p:nvPr/>
        </p:nvSpPr>
        <p:spPr>
          <a:xfrm>
            <a:off x="3619499" y="2133600"/>
            <a:ext cx="1371600" cy="762000"/>
          </a:xfrm>
          <a:prstGeom prst="roundRect">
            <a:avLst/>
          </a:prstGeom>
          <a:solidFill>
            <a:schemeClr val="accent2">
              <a:lumMod val="20000"/>
              <a:lumOff val="80000"/>
            </a:schemeClr>
          </a:solidFill>
          <a:ln>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CA" sz="1100" dirty="0">
                <a:solidFill>
                  <a:sysClr val="windowText" lastClr="000000"/>
                </a:solidFill>
              </a:rPr>
              <a:t>Agency shall submit CAT within 24 </a:t>
            </a:r>
            <a:r>
              <a:rPr lang="en-CA" sz="1100" dirty="0" smtClean="0">
                <a:solidFill>
                  <a:sysClr val="windowText" lastClr="000000"/>
                </a:solidFill>
              </a:rPr>
              <a:t>hours, confirm corrective action</a:t>
            </a:r>
            <a:endParaRPr lang="en-CA" sz="1100" dirty="0">
              <a:solidFill>
                <a:sysClr val="windowText" lastClr="000000"/>
              </a:solidFill>
            </a:endParaRPr>
          </a:p>
        </p:txBody>
      </p:sp>
      <p:cxnSp>
        <p:nvCxnSpPr>
          <p:cNvPr id="83" name="Straight Arrow Connector 82"/>
          <p:cNvCxnSpPr/>
          <p:nvPr/>
        </p:nvCxnSpPr>
        <p:spPr>
          <a:xfrm>
            <a:off x="6934200" y="3527777"/>
            <a:ext cx="0" cy="0"/>
          </a:xfrm>
          <a:prstGeom prst="straightConnector1">
            <a:avLst/>
          </a:prstGeom>
          <a:ln>
            <a:solidFill>
              <a:srgbClr val="FFFF00"/>
            </a:solidFill>
            <a:tailEnd type="arrow"/>
          </a:ln>
        </p:spPr>
        <p:style>
          <a:lnRef idx="2">
            <a:schemeClr val="accent6"/>
          </a:lnRef>
          <a:fillRef idx="1">
            <a:schemeClr val="lt1"/>
          </a:fillRef>
          <a:effectRef idx="0">
            <a:schemeClr val="accent6"/>
          </a:effectRef>
          <a:fontRef idx="minor">
            <a:schemeClr val="dk1"/>
          </a:fontRef>
        </p:style>
      </p:cxnSp>
      <p:sp>
        <p:nvSpPr>
          <p:cNvPr id="42" name="Title 11"/>
          <p:cNvSpPr txBox="1">
            <a:spLocks/>
          </p:cNvSpPr>
          <p:nvPr/>
        </p:nvSpPr>
        <p:spPr>
          <a:xfrm>
            <a:off x="838200" y="2286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Reporting Requirements</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Post Inspection</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cxnSp>
        <p:nvCxnSpPr>
          <p:cNvPr id="22" name="Straight Connector 21"/>
          <p:cNvCxnSpPr>
            <a:endCxn id="64" idx="0"/>
          </p:cNvCxnSpPr>
          <p:nvPr/>
        </p:nvCxnSpPr>
        <p:spPr>
          <a:xfrm>
            <a:off x="1028699" y="1902102"/>
            <a:ext cx="0" cy="231498"/>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a:off x="1028699" y="2895600"/>
            <a:ext cx="0" cy="231498"/>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flipH="1">
            <a:off x="1714499" y="2514600"/>
            <a:ext cx="266702" cy="0"/>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flipH="1">
            <a:off x="1714498" y="3581400"/>
            <a:ext cx="266702" cy="0"/>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flipH="1">
            <a:off x="1714498" y="4495800"/>
            <a:ext cx="266702" cy="0"/>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flipH="1">
            <a:off x="3352800" y="2514600"/>
            <a:ext cx="266702" cy="0"/>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flipH="1">
            <a:off x="3352800" y="3581400"/>
            <a:ext cx="304800" cy="0"/>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a:stCxn id="63" idx="1"/>
          </p:cNvCxnSpPr>
          <p:nvPr/>
        </p:nvCxnSpPr>
        <p:spPr>
          <a:xfrm flipH="1">
            <a:off x="3352800" y="4495800"/>
            <a:ext cx="304800" cy="0"/>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flipH="1">
            <a:off x="5029200" y="3581400"/>
            <a:ext cx="304800" cy="0"/>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p:cNvCxnSpPr>
            <a:stCxn id="41" idx="1"/>
          </p:cNvCxnSpPr>
          <p:nvPr/>
        </p:nvCxnSpPr>
        <p:spPr>
          <a:xfrm flipH="1">
            <a:off x="5029200" y="4495800"/>
            <a:ext cx="304800" cy="0"/>
          </a:xfrm>
          <a:prstGeom prst="line">
            <a:avLst/>
          </a:prstGeom>
        </p:spPr>
        <p:style>
          <a:lnRef idx="1">
            <a:schemeClr val="dk1"/>
          </a:lnRef>
          <a:fillRef idx="0">
            <a:schemeClr val="dk1"/>
          </a:fillRef>
          <a:effectRef idx="0">
            <a:schemeClr val="dk1"/>
          </a:effectRef>
          <a:fontRef idx="minor">
            <a:schemeClr val="tx1"/>
          </a:fontRef>
        </p:style>
      </p:cxnSp>
      <p:cxnSp>
        <p:nvCxnSpPr>
          <p:cNvPr id="73" name="Straight Connector 72"/>
          <p:cNvCxnSpPr/>
          <p:nvPr/>
        </p:nvCxnSpPr>
        <p:spPr>
          <a:xfrm flipH="1">
            <a:off x="6705600" y="4495800"/>
            <a:ext cx="304800" cy="0"/>
          </a:xfrm>
          <a:prstGeom prst="line">
            <a:avLst/>
          </a:prstGeom>
        </p:spPr>
        <p:style>
          <a:lnRef idx="1">
            <a:schemeClr val="dk1"/>
          </a:lnRef>
          <a:fillRef idx="0">
            <a:schemeClr val="dk1"/>
          </a:fillRef>
          <a:effectRef idx="0">
            <a:schemeClr val="dk1"/>
          </a:effectRef>
          <a:fontRef idx="minor">
            <a:schemeClr val="tx1"/>
          </a:fontRef>
        </p:style>
      </p:cxnSp>
      <p:cxnSp>
        <p:nvCxnSpPr>
          <p:cNvPr id="74" name="Straight Connector 73"/>
          <p:cNvCxnSpPr/>
          <p:nvPr/>
        </p:nvCxnSpPr>
        <p:spPr>
          <a:xfrm flipH="1">
            <a:off x="1714498" y="5549855"/>
            <a:ext cx="266702" cy="0"/>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flipH="1">
            <a:off x="3352800" y="5562600"/>
            <a:ext cx="304800" cy="0"/>
          </a:xfrm>
          <a:prstGeom prst="line">
            <a:avLst/>
          </a:prstGeom>
        </p:spPr>
        <p:style>
          <a:lnRef idx="1">
            <a:schemeClr val="dk1"/>
          </a:lnRef>
          <a:fillRef idx="0">
            <a:schemeClr val="dk1"/>
          </a:fillRef>
          <a:effectRef idx="0">
            <a:schemeClr val="dk1"/>
          </a:effectRef>
          <a:fontRef idx="minor">
            <a:schemeClr val="tx1"/>
          </a:fontRef>
        </p:style>
      </p:cxnSp>
      <p:sp>
        <p:nvSpPr>
          <p:cNvPr id="60" name="Rounded Rectangle 59"/>
          <p:cNvSpPr/>
          <p:nvPr/>
        </p:nvSpPr>
        <p:spPr>
          <a:xfrm>
            <a:off x="342899" y="3146777"/>
            <a:ext cx="1371600" cy="762000"/>
          </a:xfrm>
          <a:prstGeom prst="roundRect">
            <a:avLst/>
          </a:prstGeom>
          <a:solidFill>
            <a:srgbClr val="FFFF99"/>
          </a:solid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b="1" dirty="0" smtClean="0">
                <a:solidFill>
                  <a:schemeClr val="tx1"/>
                </a:solidFill>
              </a:rPr>
              <a:t>High</a:t>
            </a:r>
            <a:r>
              <a:rPr lang="en-CA" sz="1200" dirty="0" smtClean="0">
                <a:solidFill>
                  <a:schemeClr val="tx1"/>
                </a:solidFill>
              </a:rPr>
              <a:t> risk rated non-compliance</a:t>
            </a:r>
            <a:endParaRPr lang="en-CA" sz="1200" dirty="0">
              <a:solidFill>
                <a:schemeClr val="tx1"/>
              </a:solidFill>
            </a:endParaRPr>
          </a:p>
        </p:txBody>
      </p:sp>
      <p:sp>
        <p:nvSpPr>
          <p:cNvPr id="10" name="Rounded Rectangle 9"/>
          <p:cNvSpPr/>
          <p:nvPr/>
        </p:nvSpPr>
        <p:spPr>
          <a:xfrm>
            <a:off x="342899" y="4114800"/>
            <a:ext cx="1371600" cy="7620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200" b="1" dirty="0" smtClean="0">
                <a:solidFill>
                  <a:schemeClr val="tx1"/>
                </a:solidFill>
              </a:rPr>
              <a:t>Low</a:t>
            </a:r>
            <a:r>
              <a:rPr lang="en-CA" sz="1200" dirty="0" smtClean="0">
                <a:solidFill>
                  <a:schemeClr val="tx1"/>
                </a:solidFill>
              </a:rPr>
              <a:t> to </a:t>
            </a:r>
            <a:r>
              <a:rPr lang="en-CA" sz="1200" b="1" dirty="0" smtClean="0">
                <a:solidFill>
                  <a:schemeClr val="tx1"/>
                </a:solidFill>
              </a:rPr>
              <a:t>Moderate</a:t>
            </a:r>
            <a:r>
              <a:rPr lang="en-CA" sz="1200" dirty="0" smtClean="0">
                <a:solidFill>
                  <a:schemeClr val="tx1"/>
                </a:solidFill>
              </a:rPr>
              <a:t> risk rated non-compliance</a:t>
            </a:r>
            <a:endParaRPr lang="en-CA" sz="1200" dirty="0">
              <a:solidFill>
                <a:schemeClr val="tx1"/>
              </a:solidFill>
            </a:endParaRPr>
          </a:p>
        </p:txBody>
      </p:sp>
      <p:sp>
        <p:nvSpPr>
          <p:cNvPr id="62" name="Rounded Rectangle 61"/>
          <p:cNvSpPr/>
          <p:nvPr/>
        </p:nvSpPr>
        <p:spPr>
          <a:xfrm>
            <a:off x="1981200" y="4114800"/>
            <a:ext cx="1371600" cy="7620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100" dirty="0" smtClean="0">
                <a:solidFill>
                  <a:schemeClr val="tx1"/>
                </a:solidFill>
              </a:rPr>
              <a:t>Agency shall submit CAT within 10 Business Days</a:t>
            </a:r>
            <a:endParaRPr lang="en-CA" sz="1100" dirty="0">
              <a:solidFill>
                <a:schemeClr val="tx1"/>
              </a:solidFill>
            </a:endParaRPr>
          </a:p>
        </p:txBody>
      </p:sp>
      <p:sp>
        <p:nvSpPr>
          <p:cNvPr id="65" name="Rounded Rectangle 64"/>
          <p:cNvSpPr/>
          <p:nvPr/>
        </p:nvSpPr>
        <p:spPr>
          <a:xfrm>
            <a:off x="1981199" y="3146777"/>
            <a:ext cx="1371600" cy="762000"/>
          </a:xfrm>
          <a:prstGeom prst="roundRect">
            <a:avLst/>
          </a:prstGeom>
          <a:solidFill>
            <a:srgbClr val="FFFF99"/>
          </a:solid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100" dirty="0" smtClean="0">
                <a:solidFill>
                  <a:schemeClr val="tx1"/>
                </a:solidFill>
              </a:rPr>
              <a:t>Agency shall submit CAT within 24 hours with next steps and timelines</a:t>
            </a:r>
            <a:endParaRPr lang="en-CA" sz="1100" dirty="0">
              <a:solidFill>
                <a:schemeClr val="tx1"/>
              </a:solidFill>
            </a:endParaRPr>
          </a:p>
        </p:txBody>
      </p:sp>
      <p:sp>
        <p:nvSpPr>
          <p:cNvPr id="68" name="Rounded Rectangle 67"/>
          <p:cNvSpPr/>
          <p:nvPr/>
        </p:nvSpPr>
        <p:spPr>
          <a:xfrm>
            <a:off x="3657600" y="3146777"/>
            <a:ext cx="1371600" cy="762000"/>
          </a:xfrm>
          <a:prstGeom prst="roundRect">
            <a:avLst/>
          </a:prstGeom>
          <a:solidFill>
            <a:srgbClr val="FFFF99"/>
          </a:solid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100" dirty="0" smtClean="0">
                <a:solidFill>
                  <a:schemeClr val="tx1"/>
                </a:solidFill>
              </a:rPr>
              <a:t>Agency shall submit CAT within  10 business days, confirm corrective action</a:t>
            </a:r>
            <a:endParaRPr lang="en-CA" sz="1100" dirty="0">
              <a:solidFill>
                <a:schemeClr val="tx1"/>
              </a:solidFill>
            </a:endParaRPr>
          </a:p>
        </p:txBody>
      </p:sp>
      <p:sp>
        <p:nvSpPr>
          <p:cNvPr id="70" name="Rounded Rectangle 69"/>
          <p:cNvSpPr/>
          <p:nvPr/>
        </p:nvSpPr>
        <p:spPr>
          <a:xfrm>
            <a:off x="5334000" y="3129730"/>
            <a:ext cx="1371600" cy="762000"/>
          </a:xfrm>
          <a:prstGeom prst="roundRect">
            <a:avLst/>
          </a:prstGeom>
          <a:solidFill>
            <a:srgbClr val="FFFF99"/>
          </a:solid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100" dirty="0" smtClean="0">
                <a:solidFill>
                  <a:schemeClr val="tx1"/>
                </a:solidFill>
              </a:rPr>
              <a:t>Agency shall post Non-Compliance Letter in a prominent location</a:t>
            </a:r>
            <a:endParaRPr lang="en-CA" sz="1100" dirty="0">
              <a:solidFill>
                <a:schemeClr val="tx1"/>
              </a:solidFill>
            </a:endParaRPr>
          </a:p>
        </p:txBody>
      </p:sp>
      <p:sp>
        <p:nvSpPr>
          <p:cNvPr id="41" name="Rounded Rectangle 40"/>
          <p:cNvSpPr/>
          <p:nvPr/>
        </p:nvSpPr>
        <p:spPr>
          <a:xfrm>
            <a:off x="5334000" y="4114800"/>
            <a:ext cx="1371600" cy="7620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100" dirty="0" smtClean="0">
                <a:solidFill>
                  <a:schemeClr val="tx1"/>
                </a:solidFill>
              </a:rPr>
              <a:t>Agency shall post Non-Compliance Letter in a prominent location</a:t>
            </a:r>
            <a:endParaRPr lang="en-CA" sz="1100" dirty="0">
              <a:solidFill>
                <a:schemeClr val="tx1"/>
              </a:solidFill>
            </a:endParaRPr>
          </a:p>
        </p:txBody>
      </p:sp>
      <p:sp>
        <p:nvSpPr>
          <p:cNvPr id="69" name="Rounded Rectangle 68"/>
          <p:cNvSpPr/>
          <p:nvPr/>
        </p:nvSpPr>
        <p:spPr>
          <a:xfrm>
            <a:off x="7010400" y="4114800"/>
            <a:ext cx="1371600" cy="7620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100" dirty="0" smtClean="0">
                <a:solidFill>
                  <a:schemeClr val="tx1"/>
                </a:solidFill>
              </a:rPr>
              <a:t>Agency shall submit CAT within 30 </a:t>
            </a:r>
            <a:r>
              <a:rPr lang="en-CA" sz="1100" dirty="0" smtClean="0">
                <a:solidFill>
                  <a:schemeClr val="tx1"/>
                </a:solidFill>
              </a:rPr>
              <a:t>additional business </a:t>
            </a:r>
            <a:r>
              <a:rPr lang="en-CA" sz="1100" dirty="0" smtClean="0">
                <a:solidFill>
                  <a:schemeClr val="tx1"/>
                </a:solidFill>
              </a:rPr>
              <a:t>days</a:t>
            </a:r>
            <a:endParaRPr lang="en-CA" sz="1100" dirty="0">
              <a:solidFill>
                <a:schemeClr val="tx1"/>
              </a:solidFill>
            </a:endParaRPr>
          </a:p>
        </p:txBody>
      </p:sp>
      <p:sp>
        <p:nvSpPr>
          <p:cNvPr id="49" name="Rounded Rectangle 48"/>
          <p:cNvSpPr/>
          <p:nvPr/>
        </p:nvSpPr>
        <p:spPr>
          <a:xfrm>
            <a:off x="3657600" y="5168855"/>
            <a:ext cx="1371600" cy="762000"/>
          </a:xfrm>
          <a:prstGeom prst="roundRect">
            <a:avLst/>
          </a:prstGeom>
          <a:solidFill>
            <a:schemeClr val="tx2">
              <a:lumMod val="20000"/>
              <a:lumOff val="80000"/>
            </a:schemeClr>
          </a:solidFill>
          <a:ln>
            <a:solidFill>
              <a:schemeClr val="tx2">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100" dirty="0" smtClean="0">
                <a:solidFill>
                  <a:schemeClr val="tx1"/>
                </a:solidFill>
              </a:rPr>
              <a:t>Agency shall post hard copy of Letter of Compliance in a prominent location</a:t>
            </a:r>
            <a:endParaRPr lang="en-CA" sz="1100" dirty="0">
              <a:solidFill>
                <a:schemeClr val="tx1"/>
              </a:solidFill>
            </a:endParaRPr>
          </a:p>
        </p:txBody>
      </p:sp>
      <p:sp>
        <p:nvSpPr>
          <p:cNvPr id="7" name="Rounded Rectangle 6"/>
          <p:cNvSpPr/>
          <p:nvPr/>
        </p:nvSpPr>
        <p:spPr>
          <a:xfrm>
            <a:off x="361951" y="5168855"/>
            <a:ext cx="1371600" cy="762000"/>
          </a:xfrm>
          <a:prstGeom prst="roundRect">
            <a:avLst/>
          </a:prstGeom>
          <a:solidFill>
            <a:schemeClr val="tx2">
              <a:lumMod val="20000"/>
              <a:lumOff val="80000"/>
            </a:schemeClr>
          </a:solidFill>
          <a:ln>
            <a:solidFill>
              <a:schemeClr val="tx2">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200" dirty="0" smtClean="0">
                <a:solidFill>
                  <a:schemeClr val="tx1"/>
                </a:solidFill>
              </a:rPr>
              <a:t>No </a:t>
            </a:r>
            <a:r>
              <a:rPr lang="en-CA" sz="1200" dirty="0" smtClean="0">
                <a:solidFill>
                  <a:schemeClr val="tx1"/>
                </a:solidFill>
              </a:rPr>
              <a:t>outstanding </a:t>
            </a:r>
            <a:r>
              <a:rPr lang="en-CA" sz="1200" dirty="0">
                <a:solidFill>
                  <a:schemeClr val="tx1"/>
                </a:solidFill>
              </a:rPr>
              <a:t>n</a:t>
            </a:r>
            <a:r>
              <a:rPr lang="en-CA" sz="1200" dirty="0" smtClean="0">
                <a:solidFill>
                  <a:schemeClr val="tx1"/>
                </a:solidFill>
              </a:rPr>
              <a:t>on </a:t>
            </a:r>
            <a:r>
              <a:rPr lang="en-CA" sz="1200" dirty="0" smtClean="0">
                <a:solidFill>
                  <a:schemeClr val="tx1"/>
                </a:solidFill>
              </a:rPr>
              <a:t>c</a:t>
            </a:r>
            <a:r>
              <a:rPr lang="en-CA" sz="1200" dirty="0" smtClean="0">
                <a:solidFill>
                  <a:schemeClr val="tx1"/>
                </a:solidFill>
              </a:rPr>
              <a:t>ompliances/ Full compliance</a:t>
            </a:r>
            <a:endParaRPr lang="en-CA" sz="1200" dirty="0">
              <a:solidFill>
                <a:schemeClr val="tx1"/>
              </a:solidFill>
            </a:endParaRPr>
          </a:p>
        </p:txBody>
      </p:sp>
      <p:sp>
        <p:nvSpPr>
          <p:cNvPr id="63" name="Rounded Rectangle 62"/>
          <p:cNvSpPr/>
          <p:nvPr/>
        </p:nvSpPr>
        <p:spPr>
          <a:xfrm>
            <a:off x="3657600" y="4114800"/>
            <a:ext cx="1371600" cy="762000"/>
          </a:xfrm>
          <a:prstGeom prst="roundRect">
            <a:avLst/>
          </a:prstGeom>
          <a:solidFill>
            <a:schemeClr val="accent3">
              <a:lumMod val="20000"/>
              <a:lumOff val="80000"/>
            </a:schemeClr>
          </a:solidFill>
          <a:ln>
            <a:solidFill>
              <a:schemeClr val="accent3">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CA" sz="1100" dirty="0" smtClean="0">
                <a:solidFill>
                  <a:schemeClr val="tx1"/>
                </a:solidFill>
              </a:rPr>
              <a:t>CAT shall include an Action </a:t>
            </a:r>
            <a:r>
              <a:rPr lang="en-CA" sz="1100" dirty="0">
                <a:solidFill>
                  <a:schemeClr val="tx1"/>
                </a:solidFill>
              </a:rPr>
              <a:t>Plan </a:t>
            </a:r>
            <a:r>
              <a:rPr lang="en-CA" sz="1100" dirty="0" smtClean="0">
                <a:solidFill>
                  <a:schemeClr val="tx1"/>
                </a:solidFill>
              </a:rPr>
              <a:t>/Steps </a:t>
            </a:r>
            <a:r>
              <a:rPr lang="en-CA" sz="1100" dirty="0">
                <a:solidFill>
                  <a:schemeClr val="tx1"/>
                </a:solidFill>
              </a:rPr>
              <a:t>to address non-compliance </a:t>
            </a:r>
          </a:p>
        </p:txBody>
      </p:sp>
      <p:sp>
        <p:nvSpPr>
          <p:cNvPr id="48" name="Rounded Rectangle 47"/>
          <p:cNvSpPr/>
          <p:nvPr/>
        </p:nvSpPr>
        <p:spPr>
          <a:xfrm>
            <a:off x="1981200" y="5168855"/>
            <a:ext cx="1371600" cy="762000"/>
          </a:xfrm>
          <a:prstGeom prst="roundRect">
            <a:avLst/>
          </a:prstGeom>
          <a:solidFill>
            <a:schemeClr val="tx2">
              <a:lumMod val="20000"/>
              <a:lumOff val="80000"/>
            </a:schemeClr>
          </a:solidFill>
          <a:ln>
            <a:solidFill>
              <a:schemeClr val="tx2">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CA" sz="1100" dirty="0" smtClean="0">
                <a:solidFill>
                  <a:schemeClr val="tx1"/>
                </a:solidFill>
              </a:rPr>
              <a:t>Agency receives a Compliance Letter and Inspection Report</a:t>
            </a:r>
            <a:endParaRPr lang="en-CA" sz="1100" dirty="0">
              <a:solidFill>
                <a:schemeClr val="tx1"/>
              </a:solidFill>
            </a:endParaRPr>
          </a:p>
        </p:txBody>
      </p:sp>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7309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1"/>
          <p:cNvSpPr txBox="1">
            <a:spLocks/>
          </p:cNvSpPr>
          <p:nvPr/>
        </p:nvSpPr>
        <p:spPr>
          <a:xfrm>
            <a:off x="76200" y="457200"/>
            <a:ext cx="9067800"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             Action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Required: ‘Immediate’ Non-Compliant Requirement(s)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Identified</a:t>
            </a:r>
          </a:p>
          <a:p>
            <a:pPr lvl="0"/>
            <a:endParaRPr lang="en-CA" sz="1050" b="0" dirty="0" smtClean="0">
              <a:solidFill>
                <a:sysClr val="windowText" lastClr="000000">
                  <a:lumMod val="75000"/>
                  <a:lumOff val="25000"/>
                </a:sysClr>
              </a:solidFill>
              <a:latin typeface="Calibri" panose="020F0502020204030204" pitchFamily="34" charset="0"/>
              <a:cs typeface="Calibri" panose="020F0502020204030204" pitchFamily="34" charset="0"/>
            </a:endParaRPr>
          </a:p>
          <a:p>
            <a:pPr lvl="0"/>
            <a:r>
              <a:rPr lang="en-CA" sz="1600" b="0" dirty="0" smtClean="0">
                <a:solidFill>
                  <a:srgbClr val="F79646">
                    <a:lumMod val="75000"/>
                  </a:srgbClr>
                </a:solidFill>
                <a:latin typeface="Calibri" panose="020F0502020204030204" pitchFamily="34" charset="0"/>
                <a:cs typeface="Calibri" panose="020F0502020204030204" pitchFamily="34" charset="0"/>
              </a:rPr>
              <a:t>‘</a:t>
            </a:r>
            <a:r>
              <a:rPr lang="en-CA" sz="1600" b="0" dirty="0" smtClean="0">
                <a:solidFill>
                  <a:srgbClr val="F79646">
                    <a:lumMod val="75000"/>
                  </a:srgbClr>
                </a:solidFill>
                <a:latin typeface="Calibri" panose="020F0502020204030204" pitchFamily="34" charset="0"/>
                <a:cs typeface="Calibri" panose="020F0502020204030204" pitchFamily="34" charset="0"/>
              </a:rPr>
              <a:t>The </a:t>
            </a:r>
            <a:r>
              <a:rPr lang="en-CA" sz="1600" b="0" dirty="0" smtClean="0">
                <a:solidFill>
                  <a:srgbClr val="F79646">
                    <a:lumMod val="75000"/>
                  </a:srgbClr>
                </a:solidFill>
                <a:latin typeface="Calibri" panose="020F0502020204030204" pitchFamily="34" charset="0"/>
                <a:cs typeface="Calibri" panose="020F0502020204030204" pitchFamily="34" charset="0"/>
              </a:rPr>
              <a:t>Ministry deems that there is an </a:t>
            </a:r>
            <a:r>
              <a:rPr lang="en-CA" sz="1600" dirty="0" smtClean="0">
                <a:solidFill>
                  <a:srgbClr val="FF0000"/>
                </a:solidFill>
                <a:latin typeface="Calibri" panose="020F0502020204030204" pitchFamily="34" charset="0"/>
                <a:cs typeface="Calibri" panose="020F0502020204030204" pitchFamily="34" charset="0"/>
              </a:rPr>
              <a:t>IMMEDIATE</a:t>
            </a:r>
            <a:r>
              <a:rPr lang="en-CA" sz="1600" b="0" dirty="0" smtClean="0">
                <a:solidFill>
                  <a:srgbClr val="F79646">
                    <a:lumMod val="75000"/>
                  </a:srgbClr>
                </a:solidFill>
                <a:latin typeface="Calibri" panose="020F0502020204030204" pitchFamily="34" charset="0"/>
                <a:cs typeface="Calibri" panose="020F0502020204030204" pitchFamily="34" charset="0"/>
              </a:rPr>
              <a:t> </a:t>
            </a:r>
            <a:r>
              <a:rPr lang="en-CA" sz="1600" b="0" dirty="0" smtClean="0">
                <a:solidFill>
                  <a:srgbClr val="F79646">
                    <a:lumMod val="75000"/>
                  </a:srgbClr>
                </a:solidFill>
                <a:latin typeface="Calibri" panose="020F0502020204030204" pitchFamily="34" charset="0"/>
                <a:cs typeface="Calibri" panose="020F0502020204030204" pitchFamily="34" charset="0"/>
              </a:rPr>
              <a:t>threat to the health, safety or well being of the individual.’</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4</a:t>
            </a:fld>
            <a:endParaRPr lang="en-CA"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177444815"/>
              </p:ext>
            </p:extLst>
          </p:nvPr>
        </p:nvGraphicFramePr>
        <p:xfrm>
          <a:off x="76200" y="1066800"/>
          <a:ext cx="8991600" cy="5679935"/>
        </p:xfrm>
        <a:graphic>
          <a:graphicData uri="http://schemas.openxmlformats.org/drawingml/2006/table">
            <a:tbl>
              <a:tblPr firstRow="1" bandRow="1">
                <a:tableStyleId>{D7AC3CCA-C797-4891-BE02-D94E43425B78}</a:tableStyleId>
              </a:tblPr>
              <a:tblGrid>
                <a:gridCol w="4420553"/>
                <a:gridCol w="4571047"/>
              </a:tblGrid>
              <a:tr h="526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solidFill>
                            <a:schemeClr val="tx1"/>
                          </a:solidFill>
                          <a:latin typeface="+mn-lt"/>
                          <a:cs typeface="Arial" panose="020B0604020202020204" pitchFamily="34" charset="0"/>
                        </a:rPr>
                        <a:t>Non-compliance the Ministry may deem within the service agency’s control to rectify</a:t>
                      </a:r>
                      <a:endParaRPr lang="en-CA" sz="1400" dirty="0" smtClean="0">
                        <a:solidFill>
                          <a:schemeClr val="tx1"/>
                        </a:solidFill>
                        <a:latin typeface="+mn-lt"/>
                        <a:cs typeface="Arial" panose="020B0604020202020204" pitchFamily="34" charset="0"/>
                      </a:endParaRPr>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solidFill>
                            <a:schemeClr val="tx1"/>
                          </a:solidFill>
                          <a:latin typeface="+mn-lt"/>
                          <a:cs typeface="Arial" panose="020B0604020202020204" pitchFamily="34" charset="0"/>
                        </a:rPr>
                        <a:t>Non-compliance the Ministry may deem </a:t>
                      </a:r>
                      <a:r>
                        <a:rPr lang="en-CA" sz="1400" u="sng" baseline="0" dirty="0" smtClean="0">
                          <a:solidFill>
                            <a:schemeClr val="tx1"/>
                          </a:solidFill>
                          <a:latin typeface="+mn-lt"/>
                          <a:cs typeface="Arial" panose="020B0604020202020204" pitchFamily="34" charset="0"/>
                        </a:rPr>
                        <a:t>not solely</a:t>
                      </a:r>
                      <a:r>
                        <a:rPr lang="en-CA" sz="1400" baseline="0" dirty="0" smtClean="0">
                          <a:solidFill>
                            <a:schemeClr val="tx1"/>
                          </a:solidFill>
                          <a:latin typeface="+mn-lt"/>
                          <a:cs typeface="Arial" panose="020B0604020202020204" pitchFamily="34" charset="0"/>
                        </a:rPr>
                        <a:t> within the service agency’s control to rectify</a:t>
                      </a:r>
                      <a:endParaRPr lang="en-CA" sz="1400" dirty="0" smtClean="0">
                        <a:solidFill>
                          <a:schemeClr val="tx1"/>
                        </a:solidFill>
                        <a:latin typeface="+mn-lt"/>
                        <a:cs typeface="Arial" panose="020B0604020202020204" pitchFamily="34" charset="0"/>
                      </a:endParaRPr>
                    </a:p>
                  </a:txBody>
                  <a:tcPr>
                    <a:solidFill>
                      <a:schemeClr val="accent2">
                        <a:lumMod val="20000"/>
                        <a:lumOff val="80000"/>
                      </a:schemeClr>
                    </a:solidFill>
                  </a:tcPr>
                </a:tc>
              </a:tr>
              <a:tr h="977648">
                <a:tc>
                  <a:txBody>
                    <a:bodyPr/>
                    <a:lstStyle/>
                    <a:p>
                      <a:r>
                        <a:rPr lang="en-CA" sz="1100" dirty="0" smtClean="0">
                          <a:latin typeface="+mn-lt"/>
                          <a:cs typeface="Arial" panose="020B0604020202020204" pitchFamily="34" charset="0"/>
                        </a:rPr>
                        <a:t>The service agency will be required</a:t>
                      </a:r>
                      <a:r>
                        <a:rPr lang="en-CA" sz="1100" baseline="0" dirty="0" smtClean="0">
                          <a:latin typeface="+mn-lt"/>
                          <a:cs typeface="Arial" panose="020B0604020202020204" pitchFamily="34" charset="0"/>
                        </a:rPr>
                        <a:t> to provide an immediate response and corrective action that meets Ministry expectations completed at the time of inspection. Depending on the severity of the non-compliance, the Program Advisor may immediately contact or involve the Program Supervisor and service agency’s Executive </a:t>
                      </a:r>
                      <a:r>
                        <a:rPr lang="en-CA" sz="1100" dirty="0" smtClean="0">
                          <a:latin typeface="+mn-lt"/>
                          <a:cs typeface="Arial" panose="020B0604020202020204" pitchFamily="34" charset="0"/>
                        </a:rPr>
                        <a:t>Director, or his/her authorized delegate</a:t>
                      </a:r>
                      <a:r>
                        <a:rPr lang="en-CA" sz="1100" baseline="0" dirty="0" smtClean="0">
                          <a:latin typeface="+mn-lt"/>
                          <a:cs typeface="Arial" panose="020B0604020202020204" pitchFamily="34" charset="0"/>
                        </a:rPr>
                        <a:t>.</a:t>
                      </a:r>
                      <a:endParaRPr lang="en-CA" sz="1100" dirty="0">
                        <a:latin typeface="+mn-lt"/>
                        <a:cs typeface="Arial" panose="020B0604020202020204" pitchFamily="34" charset="0"/>
                      </a:endParaRPr>
                    </a:p>
                  </a:txBody>
                  <a:tcPr anchor="ctr">
                    <a:solidFill>
                      <a:schemeClr val="bg1"/>
                    </a:solidFill>
                  </a:tcPr>
                </a:tc>
                <a:tc>
                  <a:txBody>
                    <a:bodyPr/>
                    <a:lstStyle/>
                    <a:p>
                      <a:r>
                        <a:rPr lang="en-CA" sz="1100" baseline="0" dirty="0" smtClean="0">
                          <a:latin typeface="+mn-lt"/>
                          <a:cs typeface="Arial" panose="020B0604020202020204" pitchFamily="34" charset="0"/>
                        </a:rPr>
                        <a:t>Depending on the severity of the non-compliance(s), the Program Advisor may immediately contact or involve the Program Supervisor and service agency’s Executive </a:t>
                      </a:r>
                      <a:r>
                        <a:rPr lang="en-CA" sz="1100" dirty="0" smtClean="0">
                          <a:latin typeface="+mn-lt"/>
                          <a:cs typeface="Arial" panose="020B0604020202020204" pitchFamily="34" charset="0"/>
                        </a:rPr>
                        <a:t>Director, or his/her authorized delegate </a:t>
                      </a:r>
                      <a:r>
                        <a:rPr lang="en-CA" sz="1100" baseline="0" dirty="0" smtClean="0">
                          <a:latin typeface="+mn-lt"/>
                          <a:cs typeface="Arial" panose="020B0604020202020204" pitchFamily="34" charset="0"/>
                        </a:rPr>
                        <a:t>to manage the non-compliant issue(s). Example: Drywall damage with exposed electrical wires, electrician unable to respond for  a couple of days.</a:t>
                      </a:r>
                      <a:endParaRPr lang="en-CA" sz="1100" dirty="0" smtClean="0">
                        <a:latin typeface="+mn-lt"/>
                        <a:cs typeface="Arial" panose="020B0604020202020204" pitchFamily="34" charset="0"/>
                      </a:endParaRPr>
                    </a:p>
                  </a:txBody>
                  <a:tcPr anchor="ctr">
                    <a:solidFill>
                      <a:schemeClr val="bg1"/>
                    </a:solidFill>
                  </a:tcPr>
                </a:tc>
              </a:tr>
              <a:tr h="925886">
                <a:tc>
                  <a:txBody>
                    <a:bodyPr/>
                    <a:lstStyle/>
                    <a:p>
                      <a:r>
                        <a:rPr lang="en-CA" sz="1100" dirty="0" smtClean="0">
                          <a:latin typeface="+mn-lt"/>
                          <a:cs typeface="Arial" panose="020B0604020202020204" pitchFamily="34" charset="0"/>
                        </a:rPr>
                        <a:t>If</a:t>
                      </a:r>
                      <a:r>
                        <a:rPr lang="en-CA" sz="1100" baseline="0" dirty="0" smtClean="0">
                          <a:latin typeface="+mn-lt"/>
                          <a:cs typeface="Arial" panose="020B0604020202020204" pitchFamily="34" charset="0"/>
                        </a:rPr>
                        <a:t> the non-compliance cannot be resolved at the time of inspection, the service agency shall submit documentation that meets Ministry expectations, confirming completion of the corrective action within 24 hours.</a:t>
                      </a:r>
                      <a:endParaRPr lang="en-CA" sz="1100" dirty="0">
                        <a:latin typeface="+mn-lt"/>
                        <a:cs typeface="Arial" panose="020B0604020202020204" pitchFamily="34" charset="0"/>
                      </a:endParaRPr>
                    </a:p>
                  </a:txBody>
                  <a:tcPr anchor="ctr">
                    <a:solidFill>
                      <a:schemeClr val="bg1"/>
                    </a:solidFill>
                  </a:tcPr>
                </a:tc>
                <a:tc>
                  <a:txBody>
                    <a:bodyPr/>
                    <a:lstStyle/>
                    <a:p>
                      <a:r>
                        <a:rPr lang="en-CA" sz="1100" dirty="0" smtClean="0">
                          <a:latin typeface="+mn-lt"/>
                          <a:cs typeface="Arial" panose="020B0604020202020204" pitchFamily="34" charset="0"/>
                        </a:rPr>
                        <a:t>The service agency will be required</a:t>
                      </a:r>
                      <a:r>
                        <a:rPr lang="en-CA" sz="1100" baseline="0" dirty="0" smtClean="0">
                          <a:latin typeface="+mn-lt"/>
                          <a:cs typeface="Arial" panose="020B0604020202020204" pitchFamily="34" charset="0"/>
                        </a:rPr>
                        <a:t> to provide a written response that meets Ministry expectations within 24 hours, describing safeguards intended to ensure the safety of the individuals receiving supports and services and timelines for completion. The service agency may have up to five business days to fully rectify non-compliance (Ministry discretion).</a:t>
                      </a:r>
                      <a:endParaRPr lang="en-CA" sz="1100" dirty="0">
                        <a:latin typeface="+mn-lt"/>
                        <a:cs typeface="Arial" panose="020B0604020202020204" pitchFamily="34" charset="0"/>
                      </a:endParaRPr>
                    </a:p>
                  </a:txBody>
                  <a:tcPr anchor="ctr">
                    <a:solidFill>
                      <a:schemeClr val="bg1"/>
                    </a:solidFill>
                  </a:tcPr>
                </a:tc>
              </a:tr>
              <a:tr h="1112832">
                <a:tc>
                  <a:txBody>
                    <a:bodyPr/>
                    <a:lstStyle/>
                    <a:p>
                      <a:r>
                        <a:rPr lang="en-CA" sz="1100" dirty="0" smtClean="0">
                          <a:latin typeface="+mn-lt"/>
                          <a:cs typeface="Arial" panose="020B0604020202020204" pitchFamily="34" charset="0"/>
                        </a:rPr>
                        <a:t>If the non-compliance </a:t>
                      </a:r>
                      <a:r>
                        <a:rPr lang="en-CA" sz="1100" baseline="0" dirty="0" smtClean="0">
                          <a:latin typeface="+mn-lt"/>
                          <a:cs typeface="Arial" panose="020B0604020202020204" pitchFamily="34" charset="0"/>
                        </a:rPr>
                        <a:t>has not been resolved at the time of inspection or there was no submission received within 24 hours, the Program Advisor shall notify the Executive Director via email and copy Program Supervisor, Board Chair</a:t>
                      </a:r>
                      <a:r>
                        <a:rPr lang="en-CA" sz="1100" dirty="0" smtClean="0">
                          <a:latin typeface="+mn-lt"/>
                          <a:cs typeface="Arial" panose="020B0604020202020204" pitchFamily="34" charset="0"/>
                        </a:rPr>
                        <a:t>, or his/her authorized delegate</a:t>
                      </a:r>
                      <a:r>
                        <a:rPr lang="en-CA" sz="1100" baseline="0" dirty="0" smtClean="0">
                          <a:latin typeface="+mn-lt"/>
                          <a:cs typeface="Arial" panose="020B0604020202020204" pitchFamily="34" charset="0"/>
                        </a:rPr>
                        <a:t> and Service Delivery Supports Branch (SDSB) Manager.</a:t>
                      </a:r>
                      <a:endParaRPr lang="en-CA" sz="1100" dirty="0">
                        <a:latin typeface="+mn-lt"/>
                        <a:cs typeface="Arial" panose="020B0604020202020204" pitchFamily="34" charset="0"/>
                      </a:endParaRPr>
                    </a:p>
                  </a:txBody>
                  <a:tcPr anchor="ctr">
                    <a:solidFill>
                      <a:schemeClr val="bg1"/>
                    </a:solidFill>
                  </a:tcPr>
                </a:tc>
                <a:tc>
                  <a:txBody>
                    <a:bodyPr/>
                    <a:lstStyle/>
                    <a:p>
                      <a:r>
                        <a:rPr lang="en-CA" sz="1100" dirty="0" smtClean="0">
                          <a:latin typeface="+mn-lt"/>
                          <a:cs typeface="Arial" panose="020B0604020202020204" pitchFamily="34" charset="0"/>
                        </a:rPr>
                        <a:t>If no submission</a:t>
                      </a:r>
                      <a:r>
                        <a:rPr lang="en-CA" sz="1100" baseline="0" dirty="0" smtClean="0">
                          <a:latin typeface="+mn-lt"/>
                          <a:cs typeface="Arial" panose="020B0604020202020204" pitchFamily="34" charset="0"/>
                        </a:rPr>
                        <a:t> is received </a:t>
                      </a:r>
                      <a:r>
                        <a:rPr lang="en-CA" sz="1100" dirty="0" smtClean="0">
                          <a:latin typeface="+mn-lt"/>
                          <a:cs typeface="Arial" panose="020B0604020202020204" pitchFamily="34" charset="0"/>
                        </a:rPr>
                        <a:t>within 24 hours, the Program Advisor shall notify the Executive Director via email and copy the Program Supervisor, Board</a:t>
                      </a:r>
                      <a:r>
                        <a:rPr lang="en-CA" sz="1100" baseline="0" dirty="0" smtClean="0">
                          <a:latin typeface="+mn-lt"/>
                          <a:cs typeface="Arial" panose="020B0604020202020204" pitchFamily="34" charset="0"/>
                        </a:rPr>
                        <a:t> Chair</a:t>
                      </a:r>
                      <a:r>
                        <a:rPr lang="en-CA" sz="1100" dirty="0" smtClean="0">
                          <a:latin typeface="+mn-lt"/>
                          <a:cs typeface="Arial" panose="020B0604020202020204" pitchFamily="34" charset="0"/>
                        </a:rPr>
                        <a:t>, or his/her authorized delegate and SDSB Manager</a:t>
                      </a:r>
                      <a:r>
                        <a:rPr lang="en-CA" sz="1100" baseline="0" dirty="0" smtClean="0">
                          <a:latin typeface="+mn-lt"/>
                          <a:cs typeface="Arial" panose="020B0604020202020204" pitchFamily="34" charset="0"/>
                        </a:rPr>
                        <a:t>.  Service agency representatives must be prepared to confirm immediate health and safety issues have been dealt with on an interim basis and discuss their reasons for continued non-compliance.</a:t>
                      </a:r>
                      <a:endParaRPr lang="en-CA" sz="1100" dirty="0" smtClean="0">
                        <a:latin typeface="+mn-lt"/>
                        <a:cs typeface="Arial" panose="020B0604020202020204" pitchFamily="34" charset="0"/>
                      </a:endParaRPr>
                    </a:p>
                  </a:txBody>
                  <a:tcPr anchor="ctr">
                    <a:solidFill>
                      <a:schemeClr val="bg1"/>
                    </a:solidFill>
                  </a:tcPr>
                </a:tc>
              </a:tr>
              <a:tr h="591960">
                <a:tc>
                  <a:txBody>
                    <a:bodyPr/>
                    <a:lstStyle/>
                    <a:p>
                      <a:r>
                        <a:rPr lang="en-CA" sz="1100" dirty="0" smtClean="0">
                          <a:latin typeface="+mn-lt"/>
                          <a:cs typeface="Arial" panose="020B0604020202020204" pitchFamily="34" charset="0"/>
                        </a:rPr>
                        <a:t>A</a:t>
                      </a:r>
                      <a:r>
                        <a:rPr lang="en-CA" sz="1100" baseline="0" dirty="0" smtClean="0">
                          <a:latin typeface="+mn-lt"/>
                          <a:cs typeface="Arial" panose="020B0604020202020204" pitchFamily="34" charset="0"/>
                        </a:rPr>
                        <a:t> meeting will occur within 24 hours of notifying key members to discuss reasons for continued non-compliance.</a:t>
                      </a:r>
                      <a:endParaRPr lang="en-CA" sz="1100" dirty="0">
                        <a:latin typeface="+mn-lt"/>
                        <a:cs typeface="Arial" panose="020B0604020202020204" pitchFamily="34" charset="0"/>
                      </a:endParaRPr>
                    </a:p>
                  </a:txBody>
                  <a:tcPr anchor="ctr">
                    <a:solidFill>
                      <a:schemeClr val="bg1"/>
                    </a:solidFill>
                  </a:tcPr>
                </a:tc>
                <a:tc>
                  <a:txBody>
                    <a:bodyPr/>
                    <a:lstStyle/>
                    <a:p>
                      <a:r>
                        <a:rPr lang="en-CA" sz="1100" b="0" dirty="0" smtClean="0">
                          <a:solidFill>
                            <a:schemeClr val="tx1"/>
                          </a:solidFill>
                          <a:latin typeface="+mn-lt"/>
                          <a:cs typeface="Arial" panose="020B0604020202020204" pitchFamily="34" charset="0"/>
                        </a:rPr>
                        <a:t>If the</a:t>
                      </a:r>
                      <a:r>
                        <a:rPr lang="en-CA" sz="1100" b="0" baseline="0" dirty="0" smtClean="0">
                          <a:solidFill>
                            <a:schemeClr val="tx1"/>
                          </a:solidFill>
                          <a:latin typeface="+mn-lt"/>
                          <a:cs typeface="Arial" panose="020B0604020202020204" pitchFamily="34" charset="0"/>
                        </a:rPr>
                        <a:t> health and safety issues have been satisfactorily addressed on an interim basis, t</a:t>
                      </a:r>
                      <a:r>
                        <a:rPr lang="en-CA" sz="1100" b="0" dirty="0" smtClean="0">
                          <a:solidFill>
                            <a:schemeClr val="tx1"/>
                          </a:solidFill>
                          <a:latin typeface="+mn-lt"/>
                          <a:cs typeface="Arial" panose="020B0604020202020204" pitchFamily="34" charset="0"/>
                        </a:rPr>
                        <a:t>he</a:t>
                      </a:r>
                      <a:r>
                        <a:rPr lang="en-CA" sz="1100" b="0" baseline="0" dirty="0" smtClean="0">
                          <a:solidFill>
                            <a:schemeClr val="tx1"/>
                          </a:solidFill>
                          <a:latin typeface="+mn-lt"/>
                          <a:cs typeface="Arial" panose="020B0604020202020204" pitchFamily="34" charset="0"/>
                        </a:rPr>
                        <a:t> service agency</a:t>
                      </a:r>
                      <a:r>
                        <a:rPr lang="en-CA" sz="1100" b="0" dirty="0" smtClean="0">
                          <a:solidFill>
                            <a:schemeClr val="tx1"/>
                          </a:solidFill>
                          <a:latin typeface="+mn-lt"/>
                          <a:cs typeface="Arial" panose="020B0604020202020204" pitchFamily="34" charset="0"/>
                        </a:rPr>
                        <a:t> may have up to five</a:t>
                      </a:r>
                      <a:r>
                        <a:rPr lang="en-CA" sz="1100" b="0" baseline="0" dirty="0" smtClean="0">
                          <a:solidFill>
                            <a:schemeClr val="tx1"/>
                          </a:solidFill>
                          <a:latin typeface="+mn-lt"/>
                          <a:cs typeface="Arial" panose="020B0604020202020204" pitchFamily="34" charset="0"/>
                        </a:rPr>
                        <a:t> business</a:t>
                      </a:r>
                      <a:r>
                        <a:rPr lang="en-CA" sz="1100" b="0" dirty="0" smtClean="0">
                          <a:solidFill>
                            <a:schemeClr val="tx1"/>
                          </a:solidFill>
                          <a:latin typeface="+mn-lt"/>
                          <a:cs typeface="Arial" panose="020B0604020202020204" pitchFamily="34" charset="0"/>
                        </a:rPr>
                        <a:t> days to fully rectify non-compliance (see above).</a:t>
                      </a:r>
                      <a:endParaRPr lang="en-CA" sz="1100" b="0" baseline="0" dirty="0" smtClean="0">
                        <a:solidFill>
                          <a:schemeClr val="tx1"/>
                        </a:solidFill>
                        <a:latin typeface="+mn-lt"/>
                        <a:cs typeface="Arial" panose="020B0604020202020204" pitchFamily="34" charset="0"/>
                      </a:endParaRPr>
                    </a:p>
                  </a:txBody>
                  <a:tcPr anchor="ctr">
                    <a:solidFill>
                      <a:schemeClr val="bg1"/>
                    </a:solidFill>
                  </a:tcPr>
                </a:tc>
              </a:tr>
              <a:tr h="925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n-lt"/>
                          <a:cs typeface="Arial" panose="020B0604020202020204" pitchFamily="34" charset="0"/>
                        </a:rPr>
                        <a:t>A Notice</a:t>
                      </a:r>
                      <a:r>
                        <a:rPr lang="en-CA" sz="1100" baseline="0" dirty="0" smtClean="0">
                          <a:latin typeface="+mn-lt"/>
                          <a:cs typeface="Arial" panose="020B0604020202020204" pitchFamily="34" charset="0"/>
                        </a:rPr>
                        <a:t> of Compliance Order may be issued by the Director or authorized delegate. Service agency has up to 14 calendar days from receipt of the notice to respond, or within any other time period specified in the notice.  </a:t>
                      </a:r>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n-lt"/>
                          <a:cs typeface="Arial" panose="020B0604020202020204" pitchFamily="34" charset="0"/>
                        </a:rPr>
                        <a:t>The Ministry may limit service agency funding.  Failure to rectify outstanding issue may result in a Compliance Order.</a:t>
                      </a:r>
                      <a:endParaRPr lang="en-CA" sz="1100" dirty="0">
                        <a:latin typeface="+mn-lt"/>
                        <a:cs typeface="Arial" panose="020B0604020202020204" pitchFamily="34" charset="0"/>
                      </a:endParaRPr>
                    </a:p>
                  </a:txBody>
                  <a:tcPr anchor="ctr">
                    <a:noFill/>
                  </a:tcPr>
                </a:tc>
                <a:tc>
                  <a:txBody>
                    <a:bodyPr/>
                    <a:lstStyle/>
                    <a:p>
                      <a:r>
                        <a:rPr lang="en-CA" sz="1100" dirty="0" smtClean="0">
                          <a:latin typeface="+mn-lt"/>
                          <a:cs typeface="Arial" panose="020B0604020202020204" pitchFamily="34" charset="0"/>
                        </a:rPr>
                        <a:t>If</a:t>
                      </a:r>
                      <a:r>
                        <a:rPr lang="en-CA" sz="1100" baseline="0" dirty="0" smtClean="0">
                          <a:latin typeface="+mn-lt"/>
                          <a:cs typeface="Arial" panose="020B0604020202020204" pitchFamily="34" charset="0"/>
                        </a:rPr>
                        <a:t> the service agency has not completed corrective measures within up to five business days, t</a:t>
                      </a:r>
                      <a:r>
                        <a:rPr lang="en-CA" sz="1100" dirty="0" smtClean="0">
                          <a:latin typeface="+mn-lt"/>
                          <a:cs typeface="Arial" panose="020B0604020202020204" pitchFamily="34" charset="0"/>
                        </a:rPr>
                        <a:t>he</a:t>
                      </a:r>
                      <a:r>
                        <a:rPr lang="en-CA" sz="1100" baseline="0" dirty="0" smtClean="0">
                          <a:latin typeface="+mn-lt"/>
                          <a:cs typeface="Arial" panose="020B0604020202020204" pitchFamily="34" charset="0"/>
                        </a:rPr>
                        <a:t> Ministry</a:t>
                      </a:r>
                      <a:r>
                        <a:rPr lang="en-CA" sz="1100" dirty="0" smtClean="0">
                          <a:latin typeface="+mn-lt"/>
                          <a:cs typeface="Arial" panose="020B0604020202020204" pitchFamily="34" charset="0"/>
                        </a:rPr>
                        <a:t> will assess the situational</a:t>
                      </a:r>
                      <a:r>
                        <a:rPr lang="en-CA" sz="1100" baseline="0" dirty="0" smtClean="0">
                          <a:latin typeface="+mn-lt"/>
                          <a:cs typeface="Arial" panose="020B0604020202020204" pitchFamily="34" charset="0"/>
                        </a:rPr>
                        <a:t> circumstances preventing the implementation of corrective measures and may </a:t>
                      </a:r>
                      <a:r>
                        <a:rPr lang="en-CA" sz="1100" dirty="0" smtClean="0">
                          <a:latin typeface="+mn-lt"/>
                          <a:cs typeface="Arial" panose="020B0604020202020204" pitchFamily="34" charset="0"/>
                        </a:rPr>
                        <a:t>provide a five </a:t>
                      </a:r>
                      <a:r>
                        <a:rPr lang="en-CA" sz="1100" baseline="0" dirty="0" smtClean="0">
                          <a:latin typeface="+mn-lt"/>
                          <a:cs typeface="Arial" panose="020B0604020202020204" pitchFamily="34" charset="0"/>
                        </a:rPr>
                        <a:t>business</a:t>
                      </a:r>
                      <a:r>
                        <a:rPr lang="en-CA" sz="1100" dirty="0" smtClean="0">
                          <a:latin typeface="+mn-lt"/>
                          <a:cs typeface="Arial" panose="020B0604020202020204" pitchFamily="34" charset="0"/>
                        </a:rPr>
                        <a:t> day extension</a:t>
                      </a:r>
                      <a:r>
                        <a:rPr lang="en-CA" sz="1100" baseline="0" dirty="0" smtClean="0">
                          <a:latin typeface="+mn-lt"/>
                          <a:cs typeface="Arial" panose="020B0604020202020204" pitchFamily="34" charset="0"/>
                        </a:rPr>
                        <a:t> letter or determine an agreed upon timeline, which </a:t>
                      </a:r>
                      <a:r>
                        <a:rPr lang="en-CA" sz="1100" dirty="0" smtClean="0">
                          <a:latin typeface="+mn-lt"/>
                          <a:cs typeface="Arial" panose="020B0604020202020204" pitchFamily="34" charset="0"/>
                        </a:rPr>
                        <a:t>may be based on the situational circumstances.</a:t>
                      </a:r>
                    </a:p>
                  </a:txBody>
                  <a:tcPr anchor="ctr">
                    <a:noFill/>
                  </a:tcPr>
                </a:tc>
              </a:tr>
              <a:tr h="489833">
                <a:tc>
                  <a:txBody>
                    <a:bodyPr/>
                    <a:lstStyle/>
                    <a:p>
                      <a:r>
                        <a:rPr lang="en-CA" sz="1200" b="1" dirty="0" smtClean="0">
                          <a:solidFill>
                            <a:schemeClr val="tx1"/>
                          </a:solidFill>
                          <a:latin typeface="+mn-lt"/>
                        </a:rPr>
                        <a:t>Minister may take over</a:t>
                      </a:r>
                      <a:r>
                        <a:rPr lang="en-CA" sz="1200" b="1" baseline="0" dirty="0" smtClean="0">
                          <a:solidFill>
                            <a:schemeClr val="tx1"/>
                          </a:solidFill>
                          <a:latin typeface="+mn-lt"/>
                        </a:rPr>
                        <a:t> if there is an immediate threat to the health, safety or well being of persons supported.</a:t>
                      </a:r>
                      <a:endParaRPr lang="en-CA" sz="1200" b="1" dirty="0">
                        <a:solidFill>
                          <a:schemeClr val="tx1"/>
                        </a:solidFill>
                        <a:latin typeface="+mn-lt"/>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b="1" dirty="0" smtClean="0">
                          <a:solidFill>
                            <a:schemeClr val="tx1"/>
                          </a:solidFill>
                          <a:latin typeface="+mn-lt"/>
                        </a:rPr>
                        <a:t>Failure to address non-compliance within</a:t>
                      </a:r>
                      <a:r>
                        <a:rPr lang="en-CA" sz="1200" b="1" baseline="0" dirty="0" smtClean="0">
                          <a:solidFill>
                            <a:schemeClr val="tx1"/>
                          </a:solidFill>
                          <a:latin typeface="+mn-lt"/>
                        </a:rPr>
                        <a:t> the Ministry timeline may result in a Notice of Compliance Order.</a:t>
                      </a:r>
                      <a:endParaRPr lang="en-CA" sz="1200" b="1" dirty="0" smtClean="0">
                        <a:solidFill>
                          <a:schemeClr val="tx1"/>
                        </a:solidFill>
                        <a:latin typeface="+mn-lt"/>
                      </a:endParaRPr>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232040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5</a:t>
            </a:fld>
            <a:endParaRPr lang="en-CA"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730464778"/>
              </p:ext>
            </p:extLst>
          </p:nvPr>
        </p:nvGraphicFramePr>
        <p:xfrm>
          <a:off x="304799" y="2286000"/>
          <a:ext cx="8686800" cy="2057400"/>
        </p:xfrm>
        <a:graphic>
          <a:graphicData uri="http://schemas.openxmlformats.org/drawingml/2006/table">
            <a:tbl>
              <a:tblPr>
                <a:tableStyleId>{0505E3EF-67EA-436B-97B2-0124C06EBD24}</a:tableStyleId>
              </a:tblPr>
              <a:tblGrid>
                <a:gridCol w="924623"/>
                <a:gridCol w="1471110"/>
                <a:gridCol w="1709388"/>
                <a:gridCol w="1639459"/>
                <a:gridCol w="1471110"/>
                <a:gridCol w="1471110"/>
              </a:tblGrid>
              <a:tr h="145231">
                <a:tc>
                  <a:txBody>
                    <a:bodyPr/>
                    <a:lstStyle/>
                    <a:p>
                      <a:pPr algn="ctr" fontAlgn="ctr"/>
                      <a:r>
                        <a:rPr lang="en-CA" sz="800" u="none" strike="noStrike" dirty="0">
                          <a:effectLst/>
                        </a:rPr>
                        <a:t>A</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800" u="none" strike="noStrike" dirty="0">
                          <a:effectLst/>
                        </a:rPr>
                        <a:t>B</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800" u="none" strike="noStrike" dirty="0">
                          <a:effectLst/>
                        </a:rPr>
                        <a:t>C</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800" u="none" strike="noStrike" dirty="0">
                          <a:effectLst/>
                        </a:rPr>
                        <a:t>D</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800" u="none" strike="noStrike" dirty="0">
                          <a:effectLst/>
                        </a:rPr>
                        <a:t>E</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800" u="none" strike="noStrike" dirty="0">
                          <a:effectLst/>
                        </a:rPr>
                        <a:t>F</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125238">
                <a:tc>
                  <a:txBody>
                    <a:bodyPr/>
                    <a:lstStyle/>
                    <a:p>
                      <a:pPr algn="ctr" fontAlgn="ctr"/>
                      <a:r>
                        <a:rPr lang="en-CA" sz="900" b="1" u="none" strike="noStrike" dirty="0">
                          <a:solidFill>
                            <a:schemeClr val="tx1"/>
                          </a:solidFill>
                          <a:effectLst/>
                        </a:rPr>
                        <a:t>Regulation (outlined in Summary </a:t>
                      </a:r>
                      <a:r>
                        <a:rPr lang="en-CA" sz="900" b="1" u="none" strike="noStrike" dirty="0" smtClean="0">
                          <a:solidFill>
                            <a:schemeClr val="tx1"/>
                          </a:solidFill>
                          <a:effectLst/>
                        </a:rPr>
                        <a:t>Report,</a:t>
                      </a:r>
                      <a:r>
                        <a:rPr lang="en-CA" sz="900" b="1" u="none" strike="noStrike" baseline="0" dirty="0" smtClean="0">
                          <a:solidFill>
                            <a:schemeClr val="tx1"/>
                          </a:solidFill>
                          <a:effectLst/>
                        </a:rPr>
                        <a:t> </a:t>
                      </a:r>
                      <a:r>
                        <a:rPr lang="en-CA" sz="900" b="1" u="none" strike="noStrike" dirty="0" smtClean="0">
                          <a:solidFill>
                            <a:schemeClr val="tx1"/>
                          </a:solidFill>
                          <a:effectLst/>
                        </a:rPr>
                        <a:t>e.g. </a:t>
                      </a:r>
                      <a:r>
                        <a:rPr lang="en-CA" sz="900" b="1" u="none" strike="noStrike" dirty="0">
                          <a:solidFill>
                            <a:schemeClr val="tx1"/>
                          </a:solidFill>
                          <a:effectLst/>
                        </a:rPr>
                        <a:t>Regulation 299/10, 4(1)(1))</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900" b="1" u="none" strike="noStrike" dirty="0">
                          <a:solidFill>
                            <a:schemeClr val="tx1"/>
                          </a:solidFill>
                          <a:effectLst/>
                        </a:rPr>
                        <a:t>Observed Non-Compliance (outlined in Summary </a:t>
                      </a:r>
                      <a:r>
                        <a:rPr lang="en-CA" sz="900" b="1" u="none" strike="noStrike" dirty="0" smtClean="0">
                          <a:solidFill>
                            <a:schemeClr val="tx1"/>
                          </a:solidFill>
                          <a:effectLst/>
                        </a:rPr>
                        <a:t>Report,</a:t>
                      </a:r>
                      <a:r>
                        <a:rPr lang="en-CA" sz="900" b="1" u="none" strike="noStrike" baseline="0" dirty="0" smtClean="0">
                          <a:solidFill>
                            <a:schemeClr val="tx1"/>
                          </a:solidFill>
                          <a:effectLst/>
                        </a:rPr>
                        <a:t> </a:t>
                      </a:r>
                      <a:r>
                        <a:rPr lang="en-CA" sz="900" b="1" u="none" strike="noStrike" dirty="0" smtClean="0">
                          <a:solidFill>
                            <a:schemeClr val="tx1"/>
                          </a:solidFill>
                          <a:effectLst/>
                        </a:rPr>
                        <a:t>e.g. The </a:t>
                      </a:r>
                      <a:r>
                        <a:rPr lang="en-CA" sz="900" b="1" u="none" strike="noStrike" dirty="0">
                          <a:solidFill>
                            <a:schemeClr val="tx1"/>
                          </a:solidFill>
                          <a:effectLst/>
                        </a:rPr>
                        <a:t>policies and procedures did not include a mission statement that promotes social inclusion.)</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900" b="1" u="none" strike="noStrike" dirty="0">
                          <a:solidFill>
                            <a:schemeClr val="tx1"/>
                          </a:solidFill>
                          <a:effectLst/>
                        </a:rPr>
                        <a:t>Compliance Requirement (outlined in Summary </a:t>
                      </a:r>
                      <a:r>
                        <a:rPr lang="en-CA" sz="900" b="1" u="none" strike="noStrike" dirty="0" smtClean="0">
                          <a:solidFill>
                            <a:schemeClr val="tx1"/>
                          </a:solidFill>
                          <a:effectLst/>
                        </a:rPr>
                        <a:t>Report, e.g., </a:t>
                      </a:r>
                      <a:r>
                        <a:rPr lang="en-CA" sz="900" b="1" u="none" strike="noStrike" dirty="0">
                          <a:solidFill>
                            <a:schemeClr val="tx1"/>
                          </a:solidFill>
                          <a:effectLst/>
                        </a:rPr>
                        <a:t>The </a:t>
                      </a:r>
                      <a:r>
                        <a:rPr lang="en-CA" sz="900" b="1" u="none" strike="noStrike" dirty="0" smtClean="0">
                          <a:solidFill>
                            <a:schemeClr val="tx1"/>
                          </a:solidFill>
                          <a:effectLst/>
                        </a:rPr>
                        <a:t>service agency </a:t>
                      </a:r>
                      <a:r>
                        <a:rPr lang="en-CA" sz="900" b="1" u="none" strike="noStrike" dirty="0">
                          <a:solidFill>
                            <a:schemeClr val="tx1"/>
                          </a:solidFill>
                          <a:effectLst/>
                        </a:rPr>
                        <a:t>shall submit final/approved policies and procedures that are: in writing; dated; reviewed and/or approved.)</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900" b="1" u="none" strike="noStrike" dirty="0">
                          <a:solidFill>
                            <a:schemeClr val="tx1"/>
                          </a:solidFill>
                          <a:effectLst/>
                        </a:rPr>
                        <a:t>Action Plan Actions/Steps to address non-compliance undertaken by the service agency, to include: who is involved; what will be done; completion Date; or Compliance requirement met within 24 hours</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900" b="1" u="none" strike="noStrike" dirty="0">
                          <a:solidFill>
                            <a:schemeClr val="tx1"/>
                          </a:solidFill>
                          <a:effectLst/>
                        </a:rPr>
                        <a:t>Compliance Requirement met within 10 </a:t>
                      </a:r>
                      <a:r>
                        <a:rPr lang="en-CA" sz="900" b="1" u="none" strike="noStrike" dirty="0" smtClean="0">
                          <a:solidFill>
                            <a:schemeClr val="tx1"/>
                          </a:solidFill>
                          <a:effectLst/>
                        </a:rPr>
                        <a:t>business days</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CA" sz="900" b="1" u="none" strike="noStrike" dirty="0">
                          <a:solidFill>
                            <a:schemeClr val="tx1"/>
                          </a:solidFill>
                          <a:effectLst/>
                        </a:rPr>
                        <a:t>Compliance Requirement met within 30 </a:t>
                      </a:r>
                      <a:r>
                        <a:rPr lang="en-CA" sz="900" b="1" u="none" strike="noStrike" dirty="0" smtClean="0">
                          <a:solidFill>
                            <a:schemeClr val="tx1"/>
                          </a:solidFill>
                          <a:effectLst/>
                        </a:rPr>
                        <a:t>business days</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62350">
                <a:tc gridSpan="6">
                  <a:txBody>
                    <a:bodyPr/>
                    <a:lstStyle/>
                    <a:p>
                      <a:pPr lvl="0" algn="l" fontAlgn="b"/>
                      <a:r>
                        <a:rPr lang="en-CA" sz="900" b="1" u="none" strike="noStrike" dirty="0" smtClean="0">
                          <a:solidFill>
                            <a:schemeClr val="tx1"/>
                          </a:solidFill>
                          <a:effectLst/>
                        </a:rPr>
                        <a:t> Site </a:t>
                      </a:r>
                      <a:r>
                        <a:rPr lang="en-CA" sz="900" b="1" u="none" strike="noStrike" dirty="0">
                          <a:solidFill>
                            <a:schemeClr val="tx1"/>
                          </a:solidFill>
                          <a:effectLst/>
                        </a:rPr>
                        <a:t>Inspection</a:t>
                      </a:r>
                      <a:endParaRPr lang="en-CA" sz="900" b="1"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dirty="0"/>
                    </a:p>
                  </a:txBody>
                  <a:tcPr/>
                </a:tc>
              </a:tr>
              <a:tr h="624581">
                <a:tc>
                  <a:txBody>
                    <a:bodyPr/>
                    <a:lstStyle/>
                    <a:p>
                      <a:pPr algn="l" fontAlgn="t"/>
                      <a:r>
                        <a:rPr lang="en-CA" sz="900" u="none" strike="noStrike" dirty="0">
                          <a:solidFill>
                            <a:schemeClr val="tx1"/>
                          </a:solidFill>
                          <a:effectLst/>
                        </a:rPr>
                        <a:t>Regulation 299/10, 26(1)(d)</a:t>
                      </a:r>
                      <a:endParaRPr lang="en-CA" sz="900" b="0" i="0" u="none" strike="noStrike" dirty="0">
                        <a:solidFill>
                          <a:schemeClr val="tx1"/>
                        </a:solidFill>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t"/>
                      <a:r>
                        <a:rPr lang="en-CA" sz="900" u="none" strike="noStrike" dirty="0">
                          <a:solidFill>
                            <a:schemeClr val="accent2">
                              <a:lumMod val="75000"/>
                            </a:schemeClr>
                          </a:solidFill>
                          <a:effectLst/>
                        </a:rPr>
                        <a:t>IMMEDIATE</a:t>
                      </a:r>
                      <a:r>
                        <a:rPr lang="en-CA" sz="900" u="none" strike="noStrike" dirty="0">
                          <a:effectLst/>
                        </a:rPr>
                        <a:t>-Exits in the residence were not kept clear. Exit blocked by broken bedframe and headboard</a:t>
                      </a:r>
                      <a:endParaRPr lang="en-CA" sz="900" b="0" i="0" u="none" strike="noStrike" dirty="0">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A letter and/or documentation confirming the immediate response and completion of corrective action at the time of inspection.</a:t>
                      </a:r>
                      <a:endParaRPr lang="en-CA" sz="900" b="0" i="0" u="none" strike="noStrike" dirty="0">
                        <a:effectLst/>
                        <a:latin typeface="Arial" panose="020B0604020202020204" pitchFamily="34" charset="0"/>
                        <a:cs typeface="Arial" panose="020B0604020202020204" pitchFamily="34" charset="0"/>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04800" y="1066800"/>
            <a:ext cx="8686800" cy="1169551"/>
          </a:xfrm>
          <a:prstGeom prst="rect">
            <a:avLst/>
          </a:prstGeom>
          <a:noFill/>
        </p:spPr>
        <p:txBody>
          <a:bodyPr wrap="square" rtlCol="0">
            <a:spAutoFit/>
          </a:bodyPr>
          <a:lstStyle/>
          <a:p>
            <a:r>
              <a:rPr lang="en-CA" sz="1400" dirty="0" smtClean="0">
                <a:solidFill>
                  <a:srgbClr val="FF0000"/>
                </a:solidFill>
                <a:cs typeface="Arial" panose="020B0604020202020204" pitchFamily="34" charset="0"/>
              </a:rPr>
              <a:t>IMMEDIATE NON-COMPLIANCE</a:t>
            </a:r>
            <a:r>
              <a:rPr lang="en-CA" sz="1400" dirty="0" smtClean="0">
                <a:cs typeface="Arial" panose="020B0604020202020204" pitchFamily="34" charset="0"/>
              </a:rPr>
              <a:t>:  </a:t>
            </a:r>
            <a:r>
              <a:rPr lang="en-CA" sz="1400" dirty="0" smtClean="0">
                <a:solidFill>
                  <a:schemeClr val="tx1">
                    <a:lumMod val="65000"/>
                    <a:lumOff val="35000"/>
                  </a:schemeClr>
                </a:solidFill>
                <a:cs typeface="Arial" panose="020B0604020202020204" pitchFamily="34" charset="0"/>
              </a:rPr>
              <a:t>Service agency will receive a copy of the Compliance Action Template (CAT) within 24 hours of sign off. The CAT will include IMMEDIATE rated non-compliances.  Even though the corrective action was completed at either the time of the site inspection or written confirmation was received within 24 hours of the site inspection, the non-compliance will still be included in the Summary Report and the service agency will be required to submit  a response on the CAT and submit to the Ministry within 24 hours of receipt of Non-Compliance Letter.</a:t>
            </a:r>
            <a:endParaRPr lang="en-CA" sz="1400" dirty="0">
              <a:solidFill>
                <a:schemeClr val="tx1">
                  <a:lumMod val="65000"/>
                  <a:lumOff val="35000"/>
                </a:schemeClr>
              </a:solidFill>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537493886"/>
              </p:ext>
            </p:extLst>
          </p:nvPr>
        </p:nvGraphicFramePr>
        <p:xfrm>
          <a:off x="304800" y="5029200"/>
          <a:ext cx="8686800" cy="980093"/>
        </p:xfrm>
        <a:graphic>
          <a:graphicData uri="http://schemas.openxmlformats.org/drawingml/2006/table">
            <a:tbl>
              <a:tblPr>
                <a:tableStyleId>{0505E3EF-67EA-436B-97B2-0124C06EBD24}</a:tableStyleId>
              </a:tblPr>
              <a:tblGrid>
                <a:gridCol w="919087"/>
                <a:gridCol w="1462301"/>
                <a:gridCol w="1699152"/>
                <a:gridCol w="1629642"/>
                <a:gridCol w="1462301"/>
                <a:gridCol w="1514317"/>
              </a:tblGrid>
              <a:tr h="68325">
                <a:tc gridSpan="6">
                  <a:txBody>
                    <a:bodyPr/>
                    <a:lstStyle/>
                    <a:p>
                      <a:pPr algn="l" fontAlgn="b"/>
                      <a:r>
                        <a:rPr lang="en-CA" sz="900" b="1" u="none" strike="noStrike" dirty="0" smtClean="0">
                          <a:solidFill>
                            <a:schemeClr val="tx1"/>
                          </a:solidFill>
                          <a:effectLst/>
                        </a:rPr>
                        <a:t> Site </a:t>
                      </a:r>
                      <a:r>
                        <a:rPr lang="en-CA" sz="900" b="1" u="none" strike="noStrike" dirty="0">
                          <a:solidFill>
                            <a:schemeClr val="tx1"/>
                          </a:solidFill>
                          <a:effectLst/>
                        </a:rPr>
                        <a:t>Inspection</a:t>
                      </a:r>
                      <a:endParaRPr lang="en-CA" sz="900" b="1" i="0" u="none" strike="noStrike" dirty="0">
                        <a:solidFill>
                          <a:schemeClr val="tx1"/>
                        </a:solidFill>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835568">
                <a:tc>
                  <a:txBody>
                    <a:bodyPr/>
                    <a:lstStyle/>
                    <a:p>
                      <a:pPr algn="l" fontAlgn="t"/>
                      <a:r>
                        <a:rPr lang="en-CA" sz="900" u="none" strike="noStrike" dirty="0">
                          <a:solidFill>
                            <a:schemeClr val="tx1"/>
                          </a:solidFill>
                          <a:effectLst/>
                        </a:rPr>
                        <a:t>Regulation 299/10, 26(1)(d)</a:t>
                      </a:r>
                      <a:endParaRPr lang="en-CA" sz="900" b="0" i="0" u="none" strike="noStrike" dirty="0">
                        <a:solidFill>
                          <a:schemeClr val="tx1"/>
                        </a:solidFill>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t"/>
                      <a:r>
                        <a:rPr lang="en-CA" sz="900" u="none" strike="noStrike" dirty="0">
                          <a:solidFill>
                            <a:schemeClr val="accent2">
                              <a:lumMod val="75000"/>
                            </a:schemeClr>
                          </a:solidFill>
                          <a:effectLst/>
                        </a:rPr>
                        <a:t>IMMEDIATE</a:t>
                      </a:r>
                      <a:r>
                        <a:rPr lang="en-CA" sz="900" u="none" strike="noStrike" dirty="0">
                          <a:effectLst/>
                        </a:rPr>
                        <a:t>-Exits in the residence were not kept clear. Exit blocked by broken bedframe and headboard</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A letter and/or documentation confirming the immediate response and completion of corrective action at the time of inspection.</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 may include</a:t>
                      </a:r>
                      <a:r>
                        <a:rPr lang="en-CA" sz="900" u="none" strike="noStrike" baseline="0" dirty="0" smtClean="0">
                          <a:effectLst/>
                        </a:rPr>
                        <a:t> “</a:t>
                      </a:r>
                      <a:r>
                        <a:rPr lang="en-CA" sz="900" u="none" strike="noStrike" dirty="0" smtClean="0">
                          <a:effectLst/>
                        </a:rPr>
                        <a:t>Items </a:t>
                      </a:r>
                      <a:r>
                        <a:rPr lang="en-CA" sz="900" u="none" strike="noStrike" dirty="0">
                          <a:effectLst/>
                        </a:rPr>
                        <a:t>were removed from </a:t>
                      </a:r>
                      <a:r>
                        <a:rPr lang="en-CA" sz="900" u="none" strike="noStrike" dirty="0" smtClean="0">
                          <a:effectLst/>
                        </a:rPr>
                        <a:t>exits </a:t>
                      </a:r>
                      <a:r>
                        <a:rPr lang="en-CA" sz="900" u="none" strike="noStrike" dirty="0">
                          <a:effectLst/>
                        </a:rPr>
                        <a:t>and discarded during the time of inspection</a:t>
                      </a:r>
                      <a:r>
                        <a:rPr lang="en-CA" sz="900" u="none" strike="noStrike" dirty="0" smtClean="0">
                          <a:effectLst/>
                        </a:rPr>
                        <a:t>.”</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TextBox 7"/>
          <p:cNvSpPr txBox="1"/>
          <p:nvPr/>
        </p:nvSpPr>
        <p:spPr>
          <a:xfrm>
            <a:off x="304800" y="4419600"/>
            <a:ext cx="8686800" cy="523220"/>
          </a:xfrm>
          <a:prstGeom prst="rect">
            <a:avLst/>
          </a:prstGeom>
          <a:noFill/>
        </p:spPr>
        <p:txBody>
          <a:bodyPr wrap="square" rtlCol="0">
            <a:spAutoFit/>
          </a:bodyPr>
          <a:lstStyle/>
          <a:p>
            <a:pPr>
              <a:spcBef>
                <a:spcPts val="600"/>
              </a:spcBef>
            </a:pPr>
            <a:r>
              <a:rPr lang="en-CA" sz="1400" b="1" dirty="0" smtClean="0">
                <a:solidFill>
                  <a:schemeClr val="tx1">
                    <a:lumMod val="65000"/>
                    <a:lumOff val="35000"/>
                  </a:schemeClr>
                </a:solidFill>
                <a:cs typeface="Arial" panose="020B0604020202020204" pitchFamily="34" charset="0"/>
              </a:rPr>
              <a:t>ACTION</a:t>
            </a:r>
            <a:r>
              <a:rPr lang="en-CA" sz="1400" dirty="0" smtClean="0">
                <a:solidFill>
                  <a:schemeClr val="tx1">
                    <a:lumMod val="65000"/>
                    <a:lumOff val="35000"/>
                  </a:schemeClr>
                </a:solidFill>
                <a:cs typeface="Arial" panose="020B0604020202020204" pitchFamily="34" charset="0"/>
              </a:rPr>
              <a:t>:  Service </a:t>
            </a:r>
            <a:r>
              <a:rPr lang="en-CA" sz="1400" dirty="0" smtClean="0">
                <a:solidFill>
                  <a:schemeClr val="tx1">
                    <a:lumMod val="65000"/>
                    <a:lumOff val="35000"/>
                  </a:schemeClr>
                </a:solidFill>
                <a:cs typeface="Arial" panose="020B0604020202020204" pitchFamily="34" charset="0"/>
              </a:rPr>
              <a:t>agency shall confirm completion of the IMMEDIATE non-compliance. CAT will be returned to the Ministry within 24 hours of receipt of Non-Compliance Letter.</a:t>
            </a:r>
            <a:endParaRPr lang="en-CA" sz="1400" dirty="0">
              <a:solidFill>
                <a:schemeClr val="tx1">
                  <a:lumMod val="65000"/>
                  <a:lumOff val="35000"/>
                </a:schemeClr>
              </a:solidFill>
              <a:cs typeface="Arial" panose="020B0604020202020204" pitchFamily="34" charset="0"/>
            </a:endParaRPr>
          </a:p>
        </p:txBody>
      </p:sp>
      <p:sp>
        <p:nvSpPr>
          <p:cNvPr id="9" name="Title 11"/>
          <p:cNvSpPr txBox="1">
            <a:spLocks/>
          </p:cNvSpPr>
          <p:nvPr/>
        </p:nvSpPr>
        <p:spPr>
          <a:xfrm>
            <a:off x="838200" y="2286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chemeClr val="accent6">
                    <a:lumMod val="75000"/>
                  </a:schemeClr>
                </a:solidFill>
                <a:latin typeface="Calibri" panose="020F0502020204030204" pitchFamily="34" charset="0"/>
                <a:cs typeface="Calibri" panose="020F0502020204030204" pitchFamily="34" charset="0"/>
              </a:rPr>
              <a:t>IMMEDIATE</a:t>
            </a:r>
            <a:endParaRPr kumimoji="0" lang="en-CA" sz="2200" b="0" i="0" u="none" strike="noStrike" kern="1200" cap="none" spc="0" normalizeH="0" baseline="0" noProof="0" dirty="0">
              <a:ln>
                <a:noFill/>
              </a:ln>
              <a:solidFill>
                <a:schemeClr val="accent6">
                  <a:lumMod val="75000"/>
                </a:schemeClr>
              </a:solidFill>
              <a:effectLst/>
              <a:uLnTx/>
              <a:uFillTx/>
              <a:cs typeface="Arial" panose="020B0604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144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2229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FBBE224-C31F-4D69-99C8-A0AC17D8F408}" type="slidenum">
              <a:rPr lang="en-CA" smtClean="0">
                <a:solidFill>
                  <a:schemeClr val="tx1"/>
                </a:solidFill>
              </a:rPr>
              <a:t>6</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4146820579"/>
              </p:ext>
            </p:extLst>
          </p:nvPr>
        </p:nvGraphicFramePr>
        <p:xfrm>
          <a:off x="152400" y="907280"/>
          <a:ext cx="8915400" cy="5673251"/>
        </p:xfrm>
        <a:graphic>
          <a:graphicData uri="http://schemas.openxmlformats.org/drawingml/2006/table">
            <a:tbl>
              <a:tblPr firstRow="1" bandRow="1">
                <a:tableStyleId>{D7AC3CCA-C797-4891-BE02-D94E43425B78}</a:tableStyleId>
              </a:tblPr>
              <a:tblGrid>
                <a:gridCol w="4457700"/>
                <a:gridCol w="4457700"/>
              </a:tblGrid>
              <a:tr h="508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latin typeface="+mj-lt"/>
                          <a:cs typeface="Arial" panose="020B0604020202020204" pitchFamily="34" charset="0"/>
                        </a:rPr>
                        <a:t>Non-compliance the Director deems within the service agency’s control to rectify</a:t>
                      </a:r>
                      <a:endParaRPr lang="en-CA" sz="1400" dirty="0" smtClean="0">
                        <a:solidFill>
                          <a:schemeClr val="tx1"/>
                        </a:solidFill>
                        <a:latin typeface="+mj-lt"/>
                        <a:cs typeface="Arial" panose="020B0604020202020204" pitchFamily="34" charset="0"/>
                      </a:endParaRPr>
                    </a:p>
                  </a:txBody>
                  <a:tcPr>
                    <a:solidFill>
                      <a:srgbClr val="FF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aseline="0" dirty="0" smtClean="0">
                          <a:latin typeface="+mj-lt"/>
                          <a:cs typeface="Arial" panose="020B0604020202020204" pitchFamily="34" charset="0"/>
                        </a:rPr>
                        <a:t>Non-compliance the Director deems </a:t>
                      </a:r>
                      <a:r>
                        <a:rPr lang="en-CA" sz="1400" u="none" baseline="0" dirty="0" smtClean="0">
                          <a:latin typeface="+mj-lt"/>
                          <a:cs typeface="Arial" panose="020B0604020202020204" pitchFamily="34" charset="0"/>
                        </a:rPr>
                        <a:t>not</a:t>
                      </a:r>
                      <a:r>
                        <a:rPr lang="en-CA" sz="1400" u="sng" baseline="0" dirty="0" smtClean="0">
                          <a:latin typeface="+mj-lt"/>
                          <a:cs typeface="Arial" panose="020B0604020202020204" pitchFamily="34" charset="0"/>
                        </a:rPr>
                        <a:t> solely</a:t>
                      </a:r>
                      <a:r>
                        <a:rPr lang="en-CA" sz="1400" baseline="0" dirty="0" smtClean="0">
                          <a:latin typeface="+mj-lt"/>
                          <a:cs typeface="Arial" panose="020B0604020202020204" pitchFamily="34" charset="0"/>
                        </a:rPr>
                        <a:t> within the service agency’s control to rectify</a:t>
                      </a:r>
                      <a:endParaRPr lang="en-CA" sz="1400" dirty="0" smtClean="0">
                        <a:solidFill>
                          <a:schemeClr val="tx1"/>
                        </a:solidFill>
                        <a:latin typeface="+mj-lt"/>
                        <a:cs typeface="Arial" panose="020B0604020202020204" pitchFamily="34" charset="0"/>
                      </a:endParaRPr>
                    </a:p>
                  </a:txBody>
                  <a:tcPr>
                    <a:solidFill>
                      <a:srgbClr val="FFFF99"/>
                    </a:solidFill>
                  </a:tcPr>
                </a:tc>
              </a:tr>
              <a:tr h="7472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Depending on the severity of the non-compliance(s), the Program Advisor may immediately contact or involve the Program Supervisor and service agency’s Executive </a:t>
                      </a:r>
                      <a:r>
                        <a:rPr lang="en-CA" sz="1100" dirty="0" smtClean="0">
                          <a:latin typeface="+mj-lt"/>
                          <a:cs typeface="Arial" panose="020B0604020202020204" pitchFamily="34" charset="0"/>
                        </a:rPr>
                        <a:t>Director, or his/her authorized delegate </a:t>
                      </a:r>
                      <a:r>
                        <a:rPr lang="en-CA" sz="1100" baseline="0" dirty="0" smtClean="0">
                          <a:latin typeface="+mj-lt"/>
                          <a:cs typeface="Arial" panose="020B0604020202020204" pitchFamily="34" charset="0"/>
                        </a:rPr>
                        <a:t> to manage the non-compliant issue(s).</a:t>
                      </a:r>
                      <a:endParaRPr lang="en-CA" sz="1100" dirty="0" smtClean="0">
                        <a:latin typeface="+mj-lt"/>
                        <a:cs typeface="Arial" panose="020B0604020202020204" pitchFamily="34" charset="0"/>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Depending on the severity of the non-compliance(s), the Program Advisor may immediately contact or involve the Program Supervisor and service agency’s Executive </a:t>
                      </a:r>
                      <a:r>
                        <a:rPr lang="en-CA" sz="1100" dirty="0" smtClean="0">
                          <a:latin typeface="+mj-lt"/>
                          <a:cs typeface="Arial" panose="020B0604020202020204" pitchFamily="34" charset="0"/>
                        </a:rPr>
                        <a:t>Director, or his/her authorized delegate </a:t>
                      </a:r>
                      <a:r>
                        <a:rPr lang="en-CA" sz="1100" baseline="0" dirty="0" smtClean="0">
                          <a:latin typeface="+mj-lt"/>
                          <a:cs typeface="Arial" panose="020B0604020202020204" pitchFamily="34" charset="0"/>
                        </a:rPr>
                        <a:t>to manage the non-compliant issue.</a:t>
                      </a:r>
                      <a:endParaRPr lang="en-CA" sz="1100" dirty="0" smtClean="0">
                        <a:latin typeface="+mj-lt"/>
                        <a:cs typeface="Arial" panose="020B0604020202020204" pitchFamily="34" charset="0"/>
                      </a:endParaRPr>
                    </a:p>
                  </a:txBody>
                  <a:tcPr>
                    <a:solidFill>
                      <a:schemeClr val="bg1"/>
                    </a:solidFill>
                  </a:tcPr>
                </a:tc>
              </a:tr>
              <a:tr h="77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a:t>
                      </a:r>
                      <a:r>
                        <a:rPr lang="en-CA" sz="1100" baseline="0" dirty="0" smtClean="0">
                          <a:latin typeface="+mj-lt"/>
                          <a:cs typeface="Arial" panose="020B0604020202020204" pitchFamily="34" charset="0"/>
                        </a:rPr>
                        <a:t> shall provide a written r</a:t>
                      </a:r>
                      <a:r>
                        <a:rPr lang="en-CA" sz="1100" dirty="0" smtClean="0">
                          <a:latin typeface="+mj-lt"/>
                          <a:cs typeface="Arial" panose="020B0604020202020204" pitchFamily="34" charset="0"/>
                        </a:rPr>
                        <a:t>esponse that meets Ministry expectations, describing safeguards intended to ensure the</a:t>
                      </a:r>
                      <a:r>
                        <a:rPr lang="en-CA" sz="1100" baseline="0" dirty="0" smtClean="0">
                          <a:latin typeface="+mj-lt"/>
                          <a:cs typeface="Arial" panose="020B0604020202020204" pitchFamily="34" charset="0"/>
                        </a:rPr>
                        <a:t> safety of the individuals, </a:t>
                      </a:r>
                      <a:r>
                        <a:rPr lang="en-CA" sz="1100" dirty="0" smtClean="0">
                          <a:latin typeface="+mj-lt"/>
                          <a:cs typeface="Arial" panose="020B0604020202020204" pitchFamily="34" charset="0"/>
                        </a:rPr>
                        <a:t>corrective action and timelines to rectify non-compliance,</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within 24 hours of receiving the Non-Compliance Letter.  </a:t>
                      </a:r>
                      <a:endParaRPr lang="en-CA" sz="1100" dirty="0" smtClean="0">
                        <a:solidFill>
                          <a:schemeClr val="tx1"/>
                        </a:solidFill>
                        <a:latin typeface="+mj-lt"/>
                        <a:cs typeface="Arial" panose="020B0604020202020204" pitchFamily="34" charset="0"/>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a:t>
                      </a:r>
                      <a:r>
                        <a:rPr lang="en-CA" sz="1100" baseline="0" dirty="0" smtClean="0">
                          <a:latin typeface="+mj-lt"/>
                          <a:cs typeface="Arial" panose="020B0604020202020204" pitchFamily="34" charset="0"/>
                        </a:rPr>
                        <a:t> shall provide a written r</a:t>
                      </a:r>
                      <a:r>
                        <a:rPr lang="en-CA" sz="1100" dirty="0" smtClean="0">
                          <a:latin typeface="+mj-lt"/>
                          <a:cs typeface="Arial" panose="020B0604020202020204" pitchFamily="34" charset="0"/>
                        </a:rPr>
                        <a:t>esponse describing safeguards intended to ensure the</a:t>
                      </a:r>
                      <a:r>
                        <a:rPr lang="en-CA" sz="1100" baseline="0" dirty="0" smtClean="0">
                          <a:latin typeface="+mj-lt"/>
                          <a:cs typeface="Arial" panose="020B0604020202020204" pitchFamily="34" charset="0"/>
                        </a:rPr>
                        <a:t> safety of the individuals, </a:t>
                      </a:r>
                      <a:r>
                        <a:rPr lang="en-CA" sz="1100" dirty="0" smtClean="0">
                          <a:latin typeface="+mj-lt"/>
                          <a:cs typeface="Arial" panose="020B0604020202020204" pitchFamily="34" charset="0"/>
                        </a:rPr>
                        <a:t>corrective action and timelines to rectify issue within 24 hours of receiving the Non-Compliance Letter.</a:t>
                      </a:r>
                      <a:endParaRPr lang="en-CA" sz="1100" dirty="0" smtClean="0">
                        <a:solidFill>
                          <a:schemeClr val="tx1"/>
                        </a:solidFill>
                        <a:latin typeface="+mj-lt"/>
                        <a:cs typeface="Arial" panose="020B0604020202020204" pitchFamily="34" charset="0"/>
                      </a:endParaRPr>
                    </a:p>
                  </a:txBody>
                  <a:tcPr>
                    <a:solidFill>
                      <a:schemeClr val="bg1"/>
                    </a:solidFill>
                  </a:tcPr>
                </a:tc>
              </a:tr>
              <a:tr h="4306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 service agency will have up to 10 business days to confirm the completion of corrective action</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that meets Ministry expectations.</a:t>
                      </a:r>
                      <a:endParaRPr lang="en-CA" sz="1100" dirty="0" smtClean="0">
                        <a:solidFill>
                          <a:schemeClr val="tx1"/>
                        </a:solidFill>
                        <a:latin typeface="+mj-lt"/>
                        <a:cs typeface="Arial" panose="020B0604020202020204" pitchFamily="34" charset="0"/>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The</a:t>
                      </a:r>
                      <a:r>
                        <a:rPr lang="en-CA" sz="1100" baseline="0" dirty="0" smtClean="0">
                          <a:latin typeface="+mj-lt"/>
                          <a:cs typeface="Arial" panose="020B0604020202020204" pitchFamily="34" charset="0"/>
                        </a:rPr>
                        <a:t> s</a:t>
                      </a:r>
                      <a:r>
                        <a:rPr lang="en-CA" sz="1100" dirty="0" smtClean="0">
                          <a:latin typeface="+mj-lt"/>
                          <a:cs typeface="Arial" panose="020B0604020202020204" pitchFamily="34" charset="0"/>
                        </a:rPr>
                        <a:t>ervice agency will have  up to 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to confirm the completion of corrective action</a:t>
                      </a:r>
                      <a:r>
                        <a:rPr lang="en-CA" sz="1100" baseline="0" dirty="0" smtClean="0">
                          <a:latin typeface="+mj-lt"/>
                          <a:cs typeface="Arial" panose="020B0604020202020204" pitchFamily="34" charset="0"/>
                        </a:rPr>
                        <a:t> </a:t>
                      </a:r>
                      <a:r>
                        <a:rPr lang="en-CA" sz="1100" dirty="0" smtClean="0">
                          <a:latin typeface="+mj-lt"/>
                          <a:cs typeface="Arial" panose="020B0604020202020204" pitchFamily="34" charset="0"/>
                        </a:rPr>
                        <a:t>that meets Ministry expectations .</a:t>
                      </a:r>
                      <a:endParaRPr lang="en-CA" sz="1100" dirty="0" smtClean="0">
                        <a:solidFill>
                          <a:schemeClr val="tx1"/>
                        </a:solidFill>
                        <a:latin typeface="+mj-lt"/>
                        <a:cs typeface="Arial" panose="020B0604020202020204" pitchFamily="34" charset="0"/>
                      </a:endParaRPr>
                    </a:p>
                  </a:txBody>
                  <a:tcPr>
                    <a:solidFill>
                      <a:schemeClr val="bg1"/>
                    </a:solidFill>
                  </a:tcPr>
                </a:tc>
              </a:tr>
              <a:tr h="559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If the service agency remains in non-compliance following up to 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the Regional Office and Compliance</a:t>
                      </a:r>
                      <a:r>
                        <a:rPr lang="en-CA" sz="1100" baseline="0" dirty="0" smtClean="0">
                          <a:latin typeface="+mj-lt"/>
                          <a:cs typeface="Arial" panose="020B0604020202020204" pitchFamily="34" charset="0"/>
                        </a:rPr>
                        <a:t> Team </a:t>
                      </a:r>
                      <a:r>
                        <a:rPr lang="en-CA" sz="1100" dirty="0" smtClean="0">
                          <a:latin typeface="+mj-lt"/>
                          <a:cs typeface="Arial" panose="020B0604020202020204" pitchFamily="34" charset="0"/>
                        </a:rPr>
                        <a:t>will evaluate the submission (if any) and action accordingly.</a:t>
                      </a:r>
                      <a:r>
                        <a:rPr lang="en-CA" sz="1100" baseline="0" dirty="0" smtClean="0">
                          <a:latin typeface="+mj-lt"/>
                          <a:cs typeface="Arial" panose="020B0604020202020204" pitchFamily="34" charset="0"/>
                        </a:rPr>
                        <a:t> Public posting required.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If the service agency remains in non-compliance following up</a:t>
                      </a:r>
                      <a:r>
                        <a:rPr lang="en-CA" sz="1100" baseline="0" dirty="0" smtClean="0">
                          <a:latin typeface="+mj-lt"/>
                          <a:cs typeface="Arial" panose="020B0604020202020204" pitchFamily="34" charset="0"/>
                        </a:rPr>
                        <a:t> to </a:t>
                      </a:r>
                      <a:r>
                        <a:rPr lang="en-CA" sz="1100" dirty="0" smtClean="0">
                          <a:latin typeface="+mj-lt"/>
                          <a:cs typeface="Arial" panose="020B0604020202020204" pitchFamily="34" charset="0"/>
                        </a:rPr>
                        <a:t>10</a:t>
                      </a:r>
                      <a:r>
                        <a:rPr lang="en-CA" sz="1100" baseline="0" dirty="0" smtClean="0">
                          <a:latin typeface="+mj-lt"/>
                          <a:cs typeface="Arial" panose="020B0604020202020204" pitchFamily="34" charset="0"/>
                        </a:rPr>
                        <a:t> business</a:t>
                      </a:r>
                      <a:r>
                        <a:rPr lang="en-CA" sz="1100" dirty="0" smtClean="0">
                          <a:latin typeface="+mj-lt"/>
                          <a:cs typeface="Arial" panose="020B0604020202020204" pitchFamily="34" charset="0"/>
                        </a:rPr>
                        <a:t> days, the Regional Office and Compliance Team will evaluate the submission (if any) and action accordingly.</a:t>
                      </a:r>
                      <a:r>
                        <a:rPr lang="en-CA" sz="1100" baseline="0" dirty="0" smtClean="0">
                          <a:latin typeface="+mj-lt"/>
                          <a:cs typeface="Arial" panose="020B0604020202020204" pitchFamily="34" charset="0"/>
                        </a:rPr>
                        <a:t> Public posting required.</a:t>
                      </a:r>
                    </a:p>
                  </a:txBody>
                  <a:tcPr>
                    <a:solidFill>
                      <a:schemeClr val="bg1"/>
                    </a:solidFill>
                  </a:tcPr>
                </a:tc>
              </a:tr>
              <a:tr h="2167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The Director, or his/her authorized delegate will assess and may limit service agency funding and/or i</a:t>
                      </a:r>
                      <a:r>
                        <a:rPr lang="en-CA" sz="1100" dirty="0" smtClean="0">
                          <a:latin typeface="+mj-lt"/>
                          <a:cs typeface="Arial" panose="020B0604020202020204" pitchFamily="34" charset="0"/>
                        </a:rPr>
                        <a:t>ssue</a:t>
                      </a:r>
                      <a:r>
                        <a:rPr lang="en-CA" sz="1100" baseline="0" dirty="0" smtClean="0">
                          <a:latin typeface="+mj-lt"/>
                          <a:cs typeface="Arial" panose="020B0604020202020204" pitchFamily="34" charset="0"/>
                        </a:rPr>
                        <a:t> a</a:t>
                      </a:r>
                      <a:r>
                        <a:rPr lang="en-CA" sz="1100" dirty="0" smtClean="0">
                          <a:latin typeface="+mj-lt"/>
                          <a:cs typeface="Arial" panose="020B0604020202020204" pitchFamily="34" charset="0"/>
                        </a:rPr>
                        <a:t> Notice</a:t>
                      </a:r>
                      <a:r>
                        <a:rPr lang="en-CA" sz="1100" baseline="0" dirty="0" smtClean="0">
                          <a:latin typeface="+mj-lt"/>
                          <a:cs typeface="Arial" panose="020B0604020202020204" pitchFamily="34" charset="0"/>
                        </a:rPr>
                        <a:t> of Compliance Order. The service agency has up to 14 calendar days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500" baseline="0" dirty="0" smtClean="0">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baseline="0" dirty="0" smtClean="0">
                          <a:latin typeface="+mj-lt"/>
                          <a:cs typeface="Arial" panose="020B0604020202020204" pitchFamily="34" charset="0"/>
                        </a:rPr>
                        <a:t>The Director or authorized delegate will consider the submission (if any). The Director or authorized delegate may issue a Compliance Order, that after the time period specified in the notice has expired, </a:t>
                      </a:r>
                      <a:r>
                        <a:rPr lang="en-CA" sz="1100" dirty="0" smtClean="0">
                          <a:latin typeface="+mj-lt"/>
                          <a:cs typeface="Arial" panose="020B0604020202020204" pitchFamily="34" charset="0"/>
                        </a:rPr>
                        <a:t>may also result in the Ministry withholding </a:t>
                      </a:r>
                      <a:r>
                        <a:rPr lang="en-CA" sz="1100" baseline="0" dirty="0" smtClean="0">
                          <a:latin typeface="+mj-lt"/>
                          <a:cs typeface="Arial" panose="020B0604020202020204" pitchFamily="34" charset="0"/>
                        </a:rPr>
                        <a:t>new funding.</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100" baseline="0" dirty="0" smtClean="0">
                        <a:latin typeface="+mj-lt"/>
                        <a:cs typeface="Arial" panose="020B0604020202020204" pitchFamily="34" charset="0"/>
                      </a:endParaRPr>
                    </a:p>
                  </a:txBody>
                  <a:tcPr>
                    <a:solidFill>
                      <a:schemeClr val="bg1"/>
                    </a:solidFill>
                  </a:tcPr>
                </a:tc>
                <a:tc>
                  <a:txBody>
                    <a:bodyPr/>
                    <a:lstStyle/>
                    <a:p>
                      <a:r>
                        <a:rPr lang="en-CA" sz="1100" dirty="0" smtClean="0">
                          <a:latin typeface="+mj-lt"/>
                          <a:cs typeface="Arial" panose="020B0604020202020204" pitchFamily="34" charset="0"/>
                        </a:rPr>
                        <a:t>The Director</a:t>
                      </a:r>
                      <a:r>
                        <a:rPr lang="en-CA" sz="1100" baseline="0" dirty="0" smtClean="0">
                          <a:latin typeface="+mj-lt"/>
                          <a:cs typeface="Arial" panose="020B0604020202020204" pitchFamily="34" charset="0"/>
                        </a:rPr>
                        <a:t> or authorized delegate </a:t>
                      </a:r>
                      <a:r>
                        <a:rPr lang="en-CA" sz="1100" dirty="0" smtClean="0">
                          <a:latin typeface="+mj-lt"/>
                          <a:cs typeface="Arial" panose="020B0604020202020204" pitchFamily="34" charset="0"/>
                        </a:rPr>
                        <a:t>will assess the situational</a:t>
                      </a:r>
                      <a:r>
                        <a:rPr lang="en-CA" sz="1100" baseline="0" dirty="0" smtClean="0">
                          <a:latin typeface="+mj-lt"/>
                          <a:cs typeface="Arial" panose="020B0604020202020204" pitchFamily="34" charset="0"/>
                        </a:rPr>
                        <a:t> circumstances preventing the completion of corrective measures and may </a:t>
                      </a:r>
                      <a:r>
                        <a:rPr lang="en-CA" sz="1100" dirty="0" smtClean="0">
                          <a:latin typeface="+mj-lt"/>
                          <a:cs typeface="Arial" panose="020B0604020202020204" pitchFamily="34" charset="0"/>
                        </a:rPr>
                        <a:t>provide an up</a:t>
                      </a:r>
                      <a:r>
                        <a:rPr lang="en-CA" sz="1100" baseline="0" dirty="0" smtClean="0">
                          <a:latin typeface="+mj-lt"/>
                          <a:cs typeface="Arial" panose="020B0604020202020204" pitchFamily="34" charset="0"/>
                        </a:rPr>
                        <a:t> to</a:t>
                      </a:r>
                      <a:r>
                        <a:rPr lang="en-CA" sz="1100" dirty="0" smtClean="0">
                          <a:latin typeface="+mj-lt"/>
                          <a:cs typeface="Arial" panose="020B0604020202020204" pitchFamily="34" charset="0"/>
                        </a:rPr>
                        <a:t> 30 business day extension</a:t>
                      </a:r>
                      <a:r>
                        <a:rPr lang="en-CA" sz="1100" baseline="0" dirty="0" smtClean="0">
                          <a:latin typeface="+mj-lt"/>
                          <a:cs typeface="Arial" panose="020B0604020202020204" pitchFamily="34" charset="0"/>
                        </a:rPr>
                        <a:t> letter</a:t>
                      </a:r>
                      <a:r>
                        <a:rPr lang="en-CA" sz="1100" baseline="0" dirty="0" smtClean="0">
                          <a:solidFill>
                            <a:srgbClr val="FF0000"/>
                          </a:solidFill>
                          <a:latin typeface="+mj-lt"/>
                          <a:cs typeface="Arial" panose="020B0604020202020204" pitchFamily="34" charset="0"/>
                        </a:rPr>
                        <a:t> </a:t>
                      </a:r>
                      <a:r>
                        <a:rPr lang="en-CA" sz="1100" baseline="0" dirty="0" smtClean="0">
                          <a:solidFill>
                            <a:schemeClr val="tx1"/>
                          </a:solidFill>
                          <a:latin typeface="+mj-lt"/>
                          <a:cs typeface="Arial" panose="020B0604020202020204" pitchFamily="34" charset="0"/>
                        </a:rPr>
                        <a:t>or an extension letter containing an agreed upon timeline </a:t>
                      </a:r>
                      <a:r>
                        <a:rPr lang="en-CA" sz="1100" baseline="0" dirty="0" smtClean="0">
                          <a:solidFill>
                            <a:schemeClr val="tx1"/>
                          </a:solidFill>
                        </a:rPr>
                        <a:t>for compliance based on the situational circumstances. </a:t>
                      </a:r>
                      <a:r>
                        <a:rPr lang="en-CA" sz="1100" baseline="0" dirty="0" smtClean="0">
                          <a:solidFill>
                            <a:schemeClr val="tx1"/>
                          </a:solidFill>
                          <a:latin typeface="+mj-lt"/>
                          <a:cs typeface="Arial" panose="020B0604020202020204" pitchFamily="34" charset="0"/>
                        </a:rPr>
                        <a:t>Additional extension letter(s) may be issued if necessary.</a:t>
                      </a:r>
                    </a:p>
                    <a:p>
                      <a:endParaRPr lang="en-CA" sz="500" baseline="0" dirty="0" smtClean="0">
                        <a:solidFill>
                          <a:schemeClr val="tx1"/>
                        </a:solidFill>
                        <a:latin typeface="+mj-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dirty="0" smtClean="0">
                          <a:latin typeface="+mj-lt"/>
                          <a:cs typeface="Arial" panose="020B0604020202020204" pitchFamily="34" charset="0"/>
                        </a:rPr>
                        <a:t>Failure to address non-compliance within</a:t>
                      </a:r>
                      <a:r>
                        <a:rPr lang="en-CA" sz="1100" baseline="0" dirty="0" smtClean="0">
                          <a:latin typeface="+mj-lt"/>
                          <a:cs typeface="Arial" panose="020B0604020202020204" pitchFamily="34" charset="0"/>
                        </a:rPr>
                        <a:t> the timeline may result in the Director or authorized delegate issuing a Notice of Compliance Order. </a:t>
                      </a:r>
                      <a:r>
                        <a:rPr lang="en-CA" sz="1100" kern="1200" baseline="0" dirty="0" smtClean="0">
                          <a:solidFill>
                            <a:schemeClr val="dk1"/>
                          </a:solidFill>
                          <a:latin typeface="+mn-lt"/>
                          <a:ea typeface="+mn-ea"/>
                          <a:cs typeface="Arial" panose="020B0604020202020204" pitchFamily="34" charset="0"/>
                        </a:rPr>
                        <a:t>The service agency has up to 14 calendar days from receipt of the notice (or within any other timeline specified in the notice) to respond.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5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Arial" panose="020B0604020202020204" pitchFamily="34" charset="0"/>
                        </a:rPr>
                        <a:t>The Director or authorized delegate will consider the submission (if any). The Director or authorized delegate may issue a Compliance Order, that after the time period specified in the notice has expired, </a:t>
                      </a:r>
                      <a:r>
                        <a:rPr lang="en-CA" sz="1100" kern="1200" dirty="0" smtClean="0">
                          <a:solidFill>
                            <a:schemeClr val="dk1"/>
                          </a:solidFill>
                          <a:latin typeface="+mn-lt"/>
                          <a:ea typeface="+mn-ea"/>
                          <a:cs typeface="Arial" panose="020B0604020202020204" pitchFamily="34" charset="0"/>
                        </a:rPr>
                        <a:t>may also result in the Ministry withholding </a:t>
                      </a:r>
                      <a:r>
                        <a:rPr lang="en-CA" sz="1100" kern="1200" baseline="0" dirty="0" smtClean="0">
                          <a:solidFill>
                            <a:schemeClr val="dk1"/>
                          </a:solidFill>
                          <a:latin typeface="+mn-lt"/>
                          <a:ea typeface="+mn-ea"/>
                          <a:cs typeface="Arial" panose="020B0604020202020204" pitchFamily="34" charset="0"/>
                        </a:rPr>
                        <a:t>new funding.</a:t>
                      </a:r>
                      <a:endParaRPr lang="en-CA" sz="1100" dirty="0" smtClean="0">
                        <a:latin typeface="+mj-lt"/>
                        <a:cs typeface="Arial" panose="020B0604020202020204" pitchFamily="34" charset="0"/>
                      </a:endParaRPr>
                    </a:p>
                  </a:txBody>
                  <a:tcPr>
                    <a:solidFill>
                      <a:schemeClr val="bg1"/>
                    </a:solidFill>
                  </a:tcPr>
                </a:tc>
              </a:tr>
            </a:tbl>
          </a:graphicData>
        </a:graphic>
      </p:graphicFrame>
      <p:sp>
        <p:nvSpPr>
          <p:cNvPr id="9" name="Title 11"/>
          <p:cNvSpPr txBox="1">
            <a:spLocks/>
          </p:cNvSpPr>
          <p:nvPr/>
        </p:nvSpPr>
        <p:spPr>
          <a:xfrm>
            <a:off x="158262" y="228600"/>
            <a:ext cx="8839200" cy="737175"/>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lvl="0"/>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           Action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Required: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‘High’ </a:t>
            </a:r>
            <a:r>
              <a:rPr lang="en-CA" sz="2000" b="0" dirty="0">
                <a:solidFill>
                  <a:sysClr val="windowText" lastClr="000000">
                    <a:lumMod val="75000"/>
                    <a:lumOff val="25000"/>
                  </a:sysClr>
                </a:solidFill>
                <a:latin typeface="Calibri" panose="020F0502020204030204" pitchFamily="34" charset="0"/>
                <a:cs typeface="Calibri" panose="020F0502020204030204" pitchFamily="34" charset="0"/>
              </a:rPr>
              <a:t>Non-Compliant Requirement(s) </a:t>
            </a:r>
            <a:r>
              <a:rPr lang="en-CA" sz="2000" b="0" dirty="0" smtClean="0">
                <a:solidFill>
                  <a:sysClr val="windowText" lastClr="000000">
                    <a:lumMod val="75000"/>
                    <a:lumOff val="25000"/>
                  </a:sysClr>
                </a:solidFill>
                <a:latin typeface="Calibri" panose="020F0502020204030204" pitchFamily="34" charset="0"/>
                <a:cs typeface="Calibri" panose="020F0502020204030204" pitchFamily="34" charset="0"/>
              </a:rPr>
              <a:t>Identified</a:t>
            </a:r>
            <a:endParaRPr lang="en-CA" sz="800" b="0" dirty="0">
              <a:solidFill>
                <a:sysClr val="windowText" lastClr="000000">
                  <a:lumMod val="75000"/>
                  <a:lumOff val="25000"/>
                </a:sysClr>
              </a:solidFill>
              <a:latin typeface="Calibri" panose="020F0502020204030204" pitchFamily="34" charset="0"/>
              <a:cs typeface="Calibri" panose="020F0502020204030204" pitchFamily="34" charset="0"/>
            </a:endParaRPr>
          </a:p>
          <a:p>
            <a:pPr lvl="0"/>
            <a:r>
              <a:rPr lang="en-CA" sz="1600" b="0" dirty="0" smtClean="0">
                <a:solidFill>
                  <a:srgbClr val="F79646">
                    <a:lumMod val="75000"/>
                  </a:srgbClr>
                </a:solidFill>
                <a:latin typeface="Calibri" panose="020F0502020204030204" pitchFamily="34" charset="0"/>
                <a:cs typeface="Calibri" panose="020F0502020204030204" pitchFamily="34" charset="0"/>
              </a:rPr>
              <a:t>      ‘</a:t>
            </a:r>
            <a:r>
              <a:rPr lang="en-CA" sz="1600" b="0" dirty="0">
                <a:solidFill>
                  <a:srgbClr val="F79646">
                    <a:lumMod val="75000"/>
                  </a:srgbClr>
                </a:solidFill>
                <a:latin typeface="Calibri" panose="020F0502020204030204" pitchFamily="34" charset="0"/>
                <a:cs typeface="Calibri" panose="020F0502020204030204" pitchFamily="34" charset="0"/>
              </a:rPr>
              <a:t>Health and safety or service delivery concerns which could </a:t>
            </a:r>
            <a:r>
              <a:rPr lang="en-CA" sz="1600" b="0" dirty="0" smtClean="0">
                <a:solidFill>
                  <a:srgbClr val="F79646">
                    <a:lumMod val="75000"/>
                  </a:srgbClr>
                </a:solidFill>
                <a:latin typeface="Calibri" panose="020F0502020204030204" pitchFamily="34" charset="0"/>
                <a:cs typeface="Calibri" panose="020F0502020204030204" pitchFamily="34" charset="0"/>
              </a:rPr>
              <a:t>potentially place </a:t>
            </a:r>
            <a:r>
              <a:rPr lang="en-CA" sz="1600" b="0" dirty="0">
                <a:solidFill>
                  <a:srgbClr val="F79646">
                    <a:lumMod val="75000"/>
                  </a:srgbClr>
                </a:solidFill>
                <a:latin typeface="Calibri" panose="020F0502020204030204" pitchFamily="34" charset="0"/>
                <a:cs typeface="Calibri" panose="020F0502020204030204" pitchFamily="34" charset="0"/>
              </a:rPr>
              <a:t>the individual at risk.’ </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spTree>
    <p:extLst>
      <p:ext uri="{BB962C8B-B14F-4D97-AF65-F5344CB8AC3E}">
        <p14:creationId xmlns:p14="http://schemas.microsoft.com/office/powerpoint/2010/main" val="3035857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7</a:t>
            </a:fld>
            <a:endParaRPr lang="en-CA"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393443924"/>
              </p:ext>
            </p:extLst>
          </p:nvPr>
        </p:nvGraphicFramePr>
        <p:xfrm>
          <a:off x="304801" y="1997460"/>
          <a:ext cx="8639172" cy="3824220"/>
        </p:xfrm>
        <a:graphic>
          <a:graphicData uri="http://schemas.openxmlformats.org/drawingml/2006/table">
            <a:tbl>
              <a:tblPr>
                <a:tableStyleId>{0505E3EF-67EA-436B-97B2-0124C06EBD24}</a:tableStyleId>
              </a:tblPr>
              <a:tblGrid>
                <a:gridCol w="919554"/>
                <a:gridCol w="1463044"/>
                <a:gridCol w="1700016"/>
                <a:gridCol w="1630470"/>
                <a:gridCol w="1463044"/>
                <a:gridCol w="1463044"/>
              </a:tblGrid>
              <a:tr h="228600">
                <a:tc>
                  <a:txBody>
                    <a:bodyPr/>
                    <a:lstStyle/>
                    <a:p>
                      <a:pPr algn="ctr" fontAlgn="ctr"/>
                      <a:r>
                        <a:rPr lang="en-CA" sz="900" b="1" i="0" u="none" strike="noStrike" dirty="0" smtClean="0">
                          <a:effectLst/>
                          <a:latin typeface="Arial"/>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i="0" u="none" strike="noStrike" dirty="0" smtClean="0">
                          <a:effectLst/>
                          <a:latin typeface="Arial"/>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i="0" u="none" strike="noStrike" dirty="0" smtClean="0">
                          <a:effectLst/>
                          <a:latin typeface="Arial"/>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i="0" u="none" strike="noStrike" dirty="0" smtClean="0">
                          <a:effectLst/>
                          <a:latin typeface="Arial"/>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i="0" u="none" strike="noStrike" dirty="0" smtClean="0">
                          <a:effectLst/>
                          <a:latin typeface="Arial"/>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i="0" u="none" strike="noStrike" dirty="0" smtClean="0">
                          <a:effectLst/>
                          <a:latin typeface="Arial"/>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876045">
                <a:tc>
                  <a:txBody>
                    <a:bodyPr/>
                    <a:lstStyle/>
                    <a:p>
                      <a:pPr algn="ctr" fontAlgn="ctr"/>
                      <a:r>
                        <a:rPr lang="en-CA" sz="900" b="1" u="none" strike="noStrike" dirty="0">
                          <a:effectLst/>
                        </a:rPr>
                        <a:t>Regulation (outlined in Summary </a:t>
                      </a:r>
                      <a:r>
                        <a:rPr lang="en-CA" sz="900" b="1" u="none" strike="noStrike" dirty="0" smtClean="0">
                          <a:effectLst/>
                        </a:rPr>
                        <a:t>Report, e.g., </a:t>
                      </a:r>
                      <a:r>
                        <a:rPr lang="en-CA" sz="900" b="1"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Observed Non-Compliance (outlined in Summary </a:t>
                      </a:r>
                      <a:r>
                        <a:rPr lang="en-CA" sz="900" b="1" u="none" strike="noStrike" dirty="0" smtClean="0">
                          <a:effectLst/>
                        </a:rPr>
                        <a:t>Report, e.g., The </a:t>
                      </a:r>
                      <a:r>
                        <a:rPr lang="en-CA" sz="900" b="1" u="none" strike="noStrike" dirty="0">
                          <a:effectLst/>
                        </a:rPr>
                        <a:t>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(outlined in Summary </a:t>
                      </a:r>
                      <a:r>
                        <a:rPr lang="en-CA" sz="900" b="1" u="none" strike="noStrike" dirty="0" smtClean="0">
                          <a:effectLst/>
                        </a:rPr>
                        <a:t>Report, e.g., </a:t>
                      </a:r>
                      <a:r>
                        <a:rPr lang="en-CA" sz="900" b="1" u="none" strike="noStrike" dirty="0">
                          <a:effectLst/>
                        </a:rPr>
                        <a:t>The </a:t>
                      </a:r>
                      <a:r>
                        <a:rPr lang="en-CA" sz="900" b="1" u="none" strike="noStrike" dirty="0" smtClean="0">
                          <a:effectLst/>
                        </a:rPr>
                        <a:t>service agency </a:t>
                      </a:r>
                      <a:r>
                        <a:rPr lang="en-CA" sz="900" b="1"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met within 10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met within 30 </a:t>
                      </a:r>
                      <a:r>
                        <a:rPr lang="en-CA" sz="900" b="1" u="none" strike="noStrike" dirty="0" smtClean="0">
                          <a:effectLst/>
                        </a:rPr>
                        <a:t>business </a:t>
                      </a:r>
                      <a:r>
                        <a:rPr lang="en-CA" sz="900" b="1" u="none" strike="noStrike" dirty="0">
                          <a:effectLst/>
                        </a:rPr>
                        <a:t>d</a:t>
                      </a:r>
                      <a:r>
                        <a:rPr lang="en-CA" sz="900" b="1"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38271">
                <a:tc gridSpan="6">
                  <a:txBody>
                    <a:bodyPr/>
                    <a:lstStyle/>
                    <a:p>
                      <a:pPr algn="l" fontAlgn="b"/>
                      <a:r>
                        <a:rPr lang="en-CA" sz="900" b="1" u="none" strike="noStrike" dirty="0">
                          <a:effectLst/>
                        </a:rPr>
                        <a:t>Individual Records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197350">
                <a:tc>
                  <a:txBody>
                    <a:bodyPr/>
                    <a:lstStyle/>
                    <a:p>
                      <a:pPr algn="l" fontAlgn="t"/>
                      <a:r>
                        <a:rPr lang="en-CA" sz="900" u="none" strike="noStrike" dirty="0">
                          <a:effectLst/>
                        </a:rPr>
                        <a:t>Regulation 299/10, 18(3)(e)</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fontAlgn="t"/>
                      <a:r>
                        <a:rPr lang="en-CA" sz="900" u="none" strike="noStrike" dirty="0">
                          <a:solidFill>
                            <a:schemeClr val="accent6">
                              <a:lumMod val="75000"/>
                            </a:schemeClr>
                          </a:solidFill>
                          <a:effectLst/>
                        </a:rPr>
                        <a:t>HIGH</a:t>
                      </a:r>
                      <a:r>
                        <a:rPr lang="en-CA" sz="900" u="none" strike="noStrike" dirty="0">
                          <a:effectLst/>
                        </a:rPr>
                        <a:t>-The </a:t>
                      </a:r>
                      <a:r>
                        <a:rPr lang="en-CA" sz="900" u="none" strike="noStrike" dirty="0" smtClean="0">
                          <a:effectLst/>
                        </a:rPr>
                        <a:t>service agency </a:t>
                      </a:r>
                      <a:r>
                        <a:rPr lang="en-CA" sz="900" u="none" strike="noStrike" dirty="0">
                          <a:effectLst/>
                        </a:rPr>
                        <a:t>did not provide evidence that the behaviour support plan is approved by a clinician.</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Response and/or demonstrated action will be required within 24 hours of receipt of Letter of Non Compliance describing corrective measures and timelines to rectify the issue. A letter and/or documentation confirming the completion of corrective action within 10 business days.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a:t>
                      </a:r>
                      <a:r>
                        <a:rPr lang="en-CA" sz="900" u="none" strike="noStrike" baseline="0" dirty="0" smtClean="0">
                          <a:effectLst/>
                        </a:rPr>
                        <a:t> “</a:t>
                      </a:r>
                      <a:r>
                        <a:rPr lang="en-CA" sz="900" u="none" strike="noStrike" dirty="0" smtClean="0">
                          <a:effectLst/>
                        </a:rPr>
                        <a:t>Referral </a:t>
                      </a:r>
                      <a:r>
                        <a:rPr lang="en-CA" sz="900" u="none" strike="noStrike" dirty="0">
                          <a:effectLst/>
                        </a:rPr>
                        <a:t>will be sent to the DSO for behavioural supports.  Approval of BSP will not be completed within 10 business days</a:t>
                      </a:r>
                      <a:r>
                        <a:rPr lang="en-CA" sz="900" u="none" strike="noStrike" dirty="0" smtClean="0">
                          <a:effectLst/>
                        </a:rPr>
                        <a:t>.”</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13105">
                <a:tc>
                  <a:txBody>
                    <a:bodyPr/>
                    <a:lstStyle/>
                    <a:p>
                      <a:pPr algn="l" fontAlgn="t"/>
                      <a:r>
                        <a:rPr lang="en-CA" sz="900" u="none" strike="noStrike" dirty="0">
                          <a:effectLst/>
                        </a:rPr>
                        <a:t>Policy Directives for Service Agencies: 2.0 Supporting People with Challenging Behaviour</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fontAlgn="t"/>
                      <a:r>
                        <a:rPr lang="en-CA" sz="900" u="none" strike="noStrike" dirty="0">
                          <a:solidFill>
                            <a:schemeClr val="accent6">
                              <a:lumMod val="75000"/>
                            </a:schemeClr>
                          </a:solidFill>
                          <a:effectLst/>
                        </a:rPr>
                        <a:t>HIGH</a:t>
                      </a:r>
                      <a:r>
                        <a:rPr lang="en-CA" sz="900" u="none" strike="noStrike" dirty="0">
                          <a:effectLst/>
                        </a:rPr>
                        <a:t>-The behaviour support plan containing intrusive interventions does not document the </a:t>
                      </a:r>
                      <a:r>
                        <a:rPr lang="en-CA" sz="900" u="none" strike="noStrike" dirty="0" smtClean="0">
                          <a:effectLst/>
                        </a:rPr>
                        <a:t>consent of the person(s) </a:t>
                      </a:r>
                      <a:r>
                        <a:rPr lang="en-CA" sz="900" u="none" strike="noStrike" dirty="0">
                          <a:effectLst/>
                        </a:rPr>
                        <a:t>and/or </a:t>
                      </a:r>
                      <a:r>
                        <a:rPr lang="en-CA" sz="900" u="none" strike="noStrike" dirty="0" smtClean="0">
                          <a:effectLst/>
                        </a:rPr>
                        <a:t>person(s) </a:t>
                      </a:r>
                      <a:r>
                        <a:rPr lang="en-CA" sz="900" u="none" strike="noStrike" dirty="0">
                          <a:effectLst/>
                        </a:rPr>
                        <a:t>acting on their </a:t>
                      </a:r>
                      <a:r>
                        <a:rPr lang="en-CA" sz="900" u="none" strike="noStrike" dirty="0" smtClean="0">
                          <a:effectLst/>
                        </a:rPr>
                        <a:t>behalf.</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Response and/or demonstrated action will be required within 24 hours of receipt of </a:t>
                      </a:r>
                      <a:r>
                        <a:rPr lang="en-CA" sz="900" u="none" strike="noStrike" dirty="0" smtClean="0">
                          <a:effectLst/>
                        </a:rPr>
                        <a:t> the Letter </a:t>
                      </a:r>
                      <a:r>
                        <a:rPr lang="en-CA" sz="900" u="none" strike="noStrike" dirty="0">
                          <a:effectLst/>
                        </a:rPr>
                        <a:t>of Non Compliance describing corrective measures and timelines to rectify the issue. A letter and/or documentation confirming the completion of corrective </a:t>
                      </a:r>
                      <a:r>
                        <a:rPr lang="en-CA" sz="900" u="none" strike="noStrike" dirty="0" smtClean="0">
                          <a:effectLst/>
                        </a:rPr>
                        <a:t>action is required  within </a:t>
                      </a:r>
                      <a:r>
                        <a:rPr lang="en-CA" sz="900" u="none" strike="noStrike" dirty="0">
                          <a:effectLst/>
                        </a:rPr>
                        <a:t>10 business days.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 “The</a:t>
                      </a:r>
                      <a:r>
                        <a:rPr lang="en-CA" sz="900" u="none" strike="noStrike" baseline="0" dirty="0" smtClean="0">
                          <a:effectLst/>
                        </a:rPr>
                        <a:t> service agency</a:t>
                      </a:r>
                      <a:r>
                        <a:rPr lang="en-CA" sz="900" u="none" strike="noStrike" dirty="0" smtClean="0">
                          <a:effectLst/>
                        </a:rPr>
                        <a:t> </a:t>
                      </a:r>
                      <a:r>
                        <a:rPr lang="en-CA" sz="900" u="none" strike="noStrike" dirty="0">
                          <a:effectLst/>
                        </a:rPr>
                        <a:t>will meet with the </a:t>
                      </a:r>
                      <a:r>
                        <a:rPr lang="en-CA" sz="900" u="none" strike="noStrike" dirty="0" smtClean="0">
                          <a:effectLst/>
                        </a:rPr>
                        <a:t>person or person(s)</a:t>
                      </a:r>
                      <a:r>
                        <a:rPr lang="en-CA" sz="900" u="none" strike="noStrike" baseline="0" dirty="0" smtClean="0">
                          <a:effectLst/>
                        </a:rPr>
                        <a:t> </a:t>
                      </a:r>
                      <a:r>
                        <a:rPr lang="en-CA" sz="900" u="none" strike="noStrike" dirty="0" smtClean="0">
                          <a:effectLst/>
                        </a:rPr>
                        <a:t>acting </a:t>
                      </a:r>
                      <a:r>
                        <a:rPr lang="en-CA" sz="900" u="none" strike="noStrike" dirty="0">
                          <a:effectLst/>
                        </a:rPr>
                        <a:t>on their behalf to obtain consent to the use of intrusive measures in the BSP.  Corrective action will be completed </a:t>
                      </a:r>
                      <a:r>
                        <a:rPr lang="en-CA" sz="900" u="none" strike="noStrike" dirty="0" smtClean="0">
                          <a:effectLst/>
                        </a:rPr>
                        <a:t>within </a:t>
                      </a:r>
                      <a:r>
                        <a:rPr lang="en-CA" sz="900" u="none" strike="noStrike" dirty="0">
                          <a:effectLst/>
                        </a:rPr>
                        <a:t>10 business days</a:t>
                      </a:r>
                      <a:r>
                        <a:rPr lang="en-CA" sz="900" u="none" strike="noStrike" dirty="0" smtClean="0">
                          <a:effectLst/>
                        </a:rPr>
                        <a:t>.”</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Box 8"/>
          <p:cNvSpPr txBox="1"/>
          <p:nvPr/>
        </p:nvSpPr>
        <p:spPr>
          <a:xfrm>
            <a:off x="304801" y="1066800"/>
            <a:ext cx="8639174" cy="954107"/>
          </a:xfrm>
          <a:prstGeom prst="rect">
            <a:avLst/>
          </a:prstGeom>
          <a:noFill/>
        </p:spPr>
        <p:txBody>
          <a:bodyPr wrap="square" rtlCol="0">
            <a:spAutoFit/>
          </a:bodyPr>
          <a:lstStyle/>
          <a:p>
            <a:r>
              <a:rPr lang="en-CA" sz="1400" b="1" dirty="0" smtClean="0">
                <a:cs typeface="Arial" panose="020B0604020202020204" pitchFamily="34" charset="0"/>
              </a:rPr>
              <a:t>HIGH NON-COMPLIANCES:  </a:t>
            </a:r>
            <a:r>
              <a:rPr lang="en-CA" sz="1400" dirty="0" smtClean="0">
                <a:cs typeface="Arial" panose="020B0604020202020204" pitchFamily="34" charset="0"/>
              </a:rPr>
              <a:t>The service agency shall forward a copy of the updated Compliance Action Template to the Ministry within 24 hours of receipt of a Non-Compliance Letter. Column D shall include an action plan describing next steps for non-compliances rated HIGH. Action plan shall also include whether the service agency will complete corrective action within 10 business days or if the service agency anticipates any issues with meeting timelines.</a:t>
            </a:r>
            <a:endParaRPr lang="en-CA" sz="1400" dirty="0">
              <a:cs typeface="Arial" panose="020B0604020202020204" pitchFamily="34" charset="0"/>
            </a:endParaRPr>
          </a:p>
        </p:txBody>
      </p:sp>
      <p:sp>
        <p:nvSpPr>
          <p:cNvPr id="7" name="Title 11"/>
          <p:cNvSpPr txBox="1">
            <a:spLocks/>
          </p:cNvSpPr>
          <p:nvPr/>
        </p:nvSpPr>
        <p:spPr>
          <a:xfrm>
            <a:off x="838200" y="1524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HIGH</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879231"/>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7429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8</a:t>
            </a:fld>
            <a:endParaRPr lang="en-CA" dirty="0">
              <a:solidFill>
                <a:schemeClr val="tx1"/>
              </a:solidFill>
            </a:endParaRPr>
          </a:p>
        </p:txBody>
      </p:sp>
      <p:sp>
        <p:nvSpPr>
          <p:cNvPr id="7" name="TextBox 6"/>
          <p:cNvSpPr txBox="1"/>
          <p:nvPr/>
        </p:nvSpPr>
        <p:spPr>
          <a:xfrm>
            <a:off x="381000" y="914400"/>
            <a:ext cx="8458200" cy="738664"/>
          </a:xfrm>
          <a:prstGeom prst="rect">
            <a:avLst/>
          </a:prstGeom>
          <a:noFill/>
        </p:spPr>
        <p:txBody>
          <a:bodyPr wrap="square" rtlCol="0">
            <a:spAutoFit/>
          </a:bodyPr>
          <a:lstStyle/>
          <a:p>
            <a:r>
              <a:rPr lang="en-CA" sz="1400" b="1" dirty="0" smtClean="0">
                <a:cs typeface="Arial" panose="020B0604020202020204" pitchFamily="34" charset="0"/>
              </a:rPr>
              <a:t>HIGH NON-COMPLIANCES</a:t>
            </a:r>
            <a:r>
              <a:rPr lang="en-CA" sz="1400" dirty="0" smtClean="0">
                <a:cs typeface="Arial" panose="020B0604020202020204" pitchFamily="34" charset="0"/>
              </a:rPr>
              <a:t>: The service agency shall submit a copy of the Compliance Action Template within 10 business days confirming completion of corrective action or, if requirement remains in non-compliance, column D shall include an update describing what has been done and the tentative completion date.</a:t>
            </a:r>
            <a:endParaRPr lang="en-CA" sz="1400" dirty="0">
              <a:cs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184165861"/>
              </p:ext>
            </p:extLst>
          </p:nvPr>
        </p:nvGraphicFramePr>
        <p:xfrm>
          <a:off x="457200" y="1676400"/>
          <a:ext cx="8413773" cy="4046696"/>
        </p:xfrm>
        <a:graphic>
          <a:graphicData uri="http://schemas.openxmlformats.org/drawingml/2006/table">
            <a:tbl>
              <a:tblPr>
                <a:tableStyleId>{0505E3EF-67EA-436B-97B2-0124C06EBD24}</a:tableStyleId>
              </a:tblPr>
              <a:tblGrid>
                <a:gridCol w="895562"/>
                <a:gridCol w="1424873"/>
                <a:gridCol w="1655662"/>
                <a:gridCol w="1587930"/>
                <a:gridCol w="1424873"/>
                <a:gridCol w="1424873"/>
              </a:tblGrid>
              <a:tr h="0">
                <a:tc>
                  <a:txBody>
                    <a:bodyPr/>
                    <a:lstStyle/>
                    <a:p>
                      <a:pPr algn="ctr" fontAlgn="ctr"/>
                      <a:r>
                        <a:rPr lang="en-CA" sz="800" u="none" strike="noStrike" dirty="0">
                          <a:effectLst/>
                        </a:rPr>
                        <a:t>A</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800" u="none" strike="noStrike" dirty="0">
                          <a:effectLst/>
                        </a:rPr>
                        <a:t>B</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800" u="none" strike="noStrike" dirty="0">
                          <a:effectLst/>
                        </a:rPr>
                        <a:t>C</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800" u="none" strike="noStrike" dirty="0">
                          <a:effectLst/>
                        </a:rPr>
                        <a:t>D</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800" u="none" strike="noStrike" dirty="0">
                          <a:effectLst/>
                        </a:rPr>
                        <a:t>E</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800" u="none" strike="noStrike" dirty="0">
                          <a:effectLst/>
                        </a:rPr>
                        <a:t>F</a:t>
                      </a:r>
                      <a:endParaRPr lang="en-CA" sz="8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089915">
                <a:tc>
                  <a:txBody>
                    <a:bodyPr/>
                    <a:lstStyle/>
                    <a:p>
                      <a:pPr algn="ctr" fontAlgn="ctr"/>
                      <a:r>
                        <a:rPr lang="en-CA" sz="900" b="1" u="none" strike="noStrike" dirty="0">
                          <a:effectLst/>
                        </a:rPr>
                        <a:t>Regulation (outlined in Summary Report) </a:t>
                      </a:r>
                      <a:r>
                        <a:rPr lang="en-CA" sz="900" b="1" u="none" strike="noStrike" dirty="0" smtClean="0">
                          <a:effectLst/>
                        </a:rPr>
                        <a:t>(e.g., </a:t>
                      </a:r>
                      <a:r>
                        <a:rPr lang="en-CA" sz="900" b="1"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Observed Non-Compliance (outlined in Summary Report) </a:t>
                      </a:r>
                      <a:r>
                        <a:rPr lang="en-CA" sz="900" b="1" u="none" strike="noStrike" dirty="0" smtClean="0">
                          <a:effectLst/>
                        </a:rPr>
                        <a:t>(e.g., </a:t>
                      </a:r>
                      <a:r>
                        <a:rPr lang="en-CA" sz="900" b="1"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(outlined in Summary Report) </a:t>
                      </a:r>
                      <a:r>
                        <a:rPr lang="en-CA" sz="900" b="1" u="none" strike="noStrike" dirty="0" smtClean="0">
                          <a:effectLst/>
                        </a:rPr>
                        <a:t>(e.g., </a:t>
                      </a:r>
                      <a:r>
                        <a:rPr lang="en-CA" sz="900" b="1" u="none" strike="noStrike" dirty="0">
                          <a:effectLst/>
                        </a:rPr>
                        <a:t>The </a:t>
                      </a:r>
                      <a:r>
                        <a:rPr lang="en-CA" sz="900" b="1" u="none" strike="noStrike" dirty="0" smtClean="0">
                          <a:effectLst/>
                        </a:rPr>
                        <a:t>service agency </a:t>
                      </a:r>
                      <a:r>
                        <a:rPr lang="en-CA" sz="900" b="1"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met within 10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b="1" u="none" strike="noStrike" dirty="0">
                          <a:effectLst/>
                        </a:rPr>
                        <a:t>Compliance Requirement met within 30 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25212">
                <a:tc gridSpan="6">
                  <a:txBody>
                    <a:bodyPr/>
                    <a:lstStyle/>
                    <a:p>
                      <a:pPr algn="l" fontAlgn="b"/>
                      <a:r>
                        <a:rPr lang="en-CA" sz="900" u="none" strike="noStrike" dirty="0">
                          <a:effectLst/>
                        </a:rPr>
                        <a:t>Individual Records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119540">
                <a:tc>
                  <a:txBody>
                    <a:bodyPr/>
                    <a:lstStyle/>
                    <a:p>
                      <a:pPr algn="l" fontAlgn="t"/>
                      <a:r>
                        <a:rPr lang="en-CA" sz="900" u="none" strike="noStrike" dirty="0">
                          <a:effectLst/>
                        </a:rPr>
                        <a:t>Regulation 299/10, 18(3)(e)</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fontAlgn="t"/>
                      <a:r>
                        <a:rPr lang="en-CA" sz="900" u="none" strike="noStrike" dirty="0">
                          <a:solidFill>
                            <a:schemeClr val="accent6">
                              <a:lumMod val="75000"/>
                            </a:schemeClr>
                          </a:solidFill>
                          <a:effectLst/>
                        </a:rPr>
                        <a:t>HIGH</a:t>
                      </a:r>
                      <a:r>
                        <a:rPr lang="en-CA" sz="900" u="none" strike="noStrike" dirty="0">
                          <a:solidFill>
                            <a:srgbClr val="F2B800"/>
                          </a:solidFill>
                          <a:effectLst/>
                        </a:rPr>
                        <a:t>-</a:t>
                      </a:r>
                      <a:r>
                        <a:rPr lang="en-CA" sz="900" u="none" strike="noStrike" dirty="0">
                          <a:effectLst/>
                        </a:rPr>
                        <a:t>The </a:t>
                      </a:r>
                      <a:r>
                        <a:rPr lang="en-CA" sz="900" u="none" strike="noStrike" dirty="0" smtClean="0">
                          <a:effectLst/>
                        </a:rPr>
                        <a:t>service agency </a:t>
                      </a:r>
                      <a:r>
                        <a:rPr lang="en-CA" sz="900" u="none" strike="noStrike" dirty="0">
                          <a:effectLst/>
                        </a:rPr>
                        <a:t>did not provide evidence that the behaviour support plan is approved by a clinician.</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Response and/or demonstrated action will be required within 24 hours of receipt </a:t>
                      </a:r>
                      <a:r>
                        <a:rPr lang="en-CA" sz="900" u="none" strike="noStrike" dirty="0" smtClean="0">
                          <a:effectLst/>
                        </a:rPr>
                        <a:t>of the </a:t>
                      </a:r>
                      <a:r>
                        <a:rPr lang="en-CA" sz="900" u="none" strike="noStrike" dirty="0">
                          <a:effectLst/>
                        </a:rPr>
                        <a:t>Letter of Non Compliance describing corrective measures and timelines to rectify the issue. A letter and/or documentation confirming the completion of corrective </a:t>
                      </a:r>
                      <a:r>
                        <a:rPr lang="en-CA" sz="900" u="none" strike="noStrike" dirty="0" smtClean="0">
                          <a:effectLst/>
                        </a:rPr>
                        <a:t>action is</a:t>
                      </a:r>
                      <a:r>
                        <a:rPr lang="en-CA" sz="900" u="none" strike="noStrike" baseline="0" dirty="0" smtClean="0">
                          <a:effectLst/>
                        </a:rPr>
                        <a:t> required</a:t>
                      </a:r>
                      <a:r>
                        <a:rPr lang="en-CA" sz="900" u="none" strike="noStrike" dirty="0" smtClean="0">
                          <a:effectLst/>
                        </a:rPr>
                        <a:t> </a:t>
                      </a:r>
                      <a:r>
                        <a:rPr lang="en-CA" sz="900" u="none" strike="noStrike" dirty="0">
                          <a:effectLst/>
                        </a:rPr>
                        <a:t>within 10 business days.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 “Referral </a:t>
                      </a:r>
                      <a:r>
                        <a:rPr lang="en-CA" sz="900" u="none" strike="noStrike" dirty="0">
                          <a:effectLst/>
                        </a:rPr>
                        <a:t>will be sent to the DSO for behavioural supports.  Approval of BSP will not be completed within 10 business days. </a:t>
                      </a:r>
                      <a:r>
                        <a:rPr lang="en-CA" sz="900" u="none" strike="noStrike" dirty="0">
                          <a:solidFill>
                            <a:srgbClr val="FF0000"/>
                          </a:solidFill>
                          <a:effectLst/>
                        </a:rPr>
                        <a:t>UPDATE:  Referral sent to </a:t>
                      </a:r>
                      <a:r>
                        <a:rPr lang="en-CA" sz="900" u="none" strike="noStrike" dirty="0" smtClean="0">
                          <a:solidFill>
                            <a:srgbClr val="FF0000"/>
                          </a:solidFill>
                          <a:effectLst/>
                        </a:rPr>
                        <a:t>DSO on (date) .  </a:t>
                      </a:r>
                      <a:r>
                        <a:rPr lang="en-CA" sz="900" u="none" strike="noStrike" dirty="0">
                          <a:solidFill>
                            <a:srgbClr val="FF0000"/>
                          </a:solidFill>
                          <a:effectLst/>
                        </a:rPr>
                        <a:t>Currently on waitlist for behavioural supports</a:t>
                      </a:r>
                      <a:r>
                        <a:rPr lang="en-CA" sz="900" u="none" strike="noStrike" dirty="0" smtClean="0">
                          <a:solidFill>
                            <a:srgbClr val="FF0000"/>
                          </a:solidFill>
                          <a:effectLst/>
                        </a:rPr>
                        <a:t>.  Service agency is anticipating completion by (date).”</a:t>
                      </a:r>
                      <a:endParaRPr lang="en-CA" sz="900" b="0" i="0" u="none" strike="noStrike" dirty="0">
                        <a:solidFill>
                          <a:srgbClr val="FF0000"/>
                        </a:solidFill>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89276">
                <a:tc>
                  <a:txBody>
                    <a:bodyPr/>
                    <a:lstStyle/>
                    <a:p>
                      <a:pPr algn="l" fontAlgn="t"/>
                      <a:r>
                        <a:rPr lang="en-CA" sz="900" u="none" strike="noStrike" dirty="0">
                          <a:effectLst/>
                        </a:rPr>
                        <a:t>Policy Directives for Service Agencies: 2.0 Supporting People with Challenging Behaviour</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fontAlgn="t"/>
                      <a:r>
                        <a:rPr lang="en-CA" sz="900" u="none" strike="noStrike" dirty="0">
                          <a:solidFill>
                            <a:schemeClr val="accent6">
                              <a:lumMod val="75000"/>
                            </a:schemeClr>
                          </a:solidFill>
                          <a:effectLst/>
                        </a:rPr>
                        <a:t>HIGH</a:t>
                      </a:r>
                      <a:r>
                        <a:rPr lang="en-CA" sz="900" u="none" strike="noStrike" dirty="0">
                          <a:effectLst/>
                        </a:rPr>
                        <a:t>-The behaviour support plan containing intrusive interventions does not document the </a:t>
                      </a:r>
                      <a:r>
                        <a:rPr lang="en-CA" sz="900" u="none" strike="noStrike" dirty="0" smtClean="0">
                          <a:effectLst/>
                        </a:rPr>
                        <a:t>consent of the person(s) </a:t>
                      </a:r>
                      <a:r>
                        <a:rPr lang="en-CA" sz="900" u="none" strike="noStrike" dirty="0">
                          <a:effectLst/>
                        </a:rPr>
                        <a:t>and/or </a:t>
                      </a:r>
                      <a:r>
                        <a:rPr lang="en-CA" sz="900" u="none" strike="noStrike" dirty="0" smtClean="0">
                          <a:effectLst/>
                        </a:rPr>
                        <a:t>person(s) </a:t>
                      </a:r>
                      <a:r>
                        <a:rPr lang="en-CA" sz="900" u="none" strike="noStrike" dirty="0">
                          <a:effectLst/>
                        </a:rPr>
                        <a:t>acting on their </a:t>
                      </a:r>
                      <a:r>
                        <a:rPr lang="en-CA" sz="900" u="none" strike="noStrike" dirty="0" smtClean="0">
                          <a:effectLst/>
                        </a:rPr>
                        <a:t>behalf.</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Response and/or demonstrated action will be required within 24 hours of receipt of </a:t>
                      </a:r>
                      <a:r>
                        <a:rPr lang="en-CA" sz="900" u="none" strike="noStrike" dirty="0" smtClean="0">
                          <a:effectLst/>
                        </a:rPr>
                        <a:t>the</a:t>
                      </a:r>
                      <a:r>
                        <a:rPr lang="en-CA" sz="900" u="none" strike="noStrike" baseline="0" dirty="0" smtClean="0">
                          <a:effectLst/>
                        </a:rPr>
                        <a:t> </a:t>
                      </a:r>
                      <a:r>
                        <a:rPr lang="en-CA" sz="900" u="none" strike="noStrike" dirty="0" smtClean="0">
                          <a:effectLst/>
                        </a:rPr>
                        <a:t>Letter </a:t>
                      </a:r>
                      <a:r>
                        <a:rPr lang="en-CA" sz="900" u="none" strike="noStrike" dirty="0">
                          <a:effectLst/>
                        </a:rPr>
                        <a:t>of Non Compliance describing corrective measures and timelines to rectify the issue. A letter and/or documentation confirming the completion of corrective </a:t>
                      </a:r>
                      <a:r>
                        <a:rPr lang="en-CA" sz="900" u="none" strike="noStrike" dirty="0" smtClean="0">
                          <a:effectLst/>
                        </a:rPr>
                        <a:t>action is required </a:t>
                      </a:r>
                      <a:r>
                        <a:rPr lang="en-CA" sz="900" u="none" strike="noStrike" dirty="0">
                          <a:effectLst/>
                        </a:rPr>
                        <a:t>within 10 business days.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 “The</a:t>
                      </a:r>
                      <a:r>
                        <a:rPr lang="en-CA" sz="900" u="none" strike="noStrike" baseline="0" dirty="0" smtClean="0">
                          <a:effectLst/>
                        </a:rPr>
                        <a:t> service agency</a:t>
                      </a:r>
                      <a:r>
                        <a:rPr lang="en-CA" sz="900" u="none" strike="noStrike" dirty="0" smtClean="0">
                          <a:effectLst/>
                        </a:rPr>
                        <a:t> </a:t>
                      </a:r>
                      <a:r>
                        <a:rPr lang="en-CA" sz="900" u="none" strike="noStrike" dirty="0">
                          <a:effectLst/>
                        </a:rPr>
                        <a:t>will meet with the </a:t>
                      </a:r>
                      <a:r>
                        <a:rPr lang="en-CA" sz="900" u="none" strike="noStrike" dirty="0" smtClean="0">
                          <a:effectLst/>
                        </a:rPr>
                        <a:t>person or</a:t>
                      </a:r>
                      <a:r>
                        <a:rPr lang="en-CA" sz="900" u="none" strike="noStrike" baseline="0" dirty="0" smtClean="0">
                          <a:effectLst/>
                        </a:rPr>
                        <a:t> person(s) </a:t>
                      </a:r>
                      <a:r>
                        <a:rPr lang="en-CA" sz="900" u="none" strike="noStrike" dirty="0" smtClean="0">
                          <a:effectLst/>
                        </a:rPr>
                        <a:t>acting </a:t>
                      </a:r>
                      <a:r>
                        <a:rPr lang="en-CA" sz="900" u="none" strike="noStrike" dirty="0">
                          <a:effectLst/>
                        </a:rPr>
                        <a:t>on their behalf to obtain consent to the use of intrusive measures in the BSP.  Corrective action will be completed </a:t>
                      </a:r>
                      <a:r>
                        <a:rPr lang="en-CA" sz="900" u="none" strike="noStrike" dirty="0" smtClean="0">
                          <a:effectLst/>
                        </a:rPr>
                        <a:t>by (date).”</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smtClean="0">
                          <a:effectLst/>
                        </a:rPr>
                        <a:t>Suggested response:</a:t>
                      </a:r>
                      <a:r>
                        <a:rPr lang="en-CA" sz="900" u="none" strike="noStrike" baseline="0" dirty="0" smtClean="0">
                          <a:effectLst/>
                        </a:rPr>
                        <a:t> “</a:t>
                      </a:r>
                      <a:r>
                        <a:rPr lang="en-CA" sz="900" u="none" strike="noStrike" dirty="0" smtClean="0">
                          <a:effectLst/>
                        </a:rPr>
                        <a:t>Consent obtained from (name of person or authorized decision-maker) on (date) </a:t>
                      </a:r>
                      <a:r>
                        <a:rPr lang="en-CA" sz="900" u="none" strike="noStrike" dirty="0">
                          <a:effectLst/>
                        </a:rPr>
                        <a:t>for the use of intrusive measures in the Behaviour Support Plan</a:t>
                      </a:r>
                      <a:r>
                        <a:rPr lang="en-CA" sz="900" u="none" strike="noStrike" dirty="0" smtClean="0">
                          <a:effectLst/>
                        </a:rPr>
                        <a:t>.”</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t"/>
                      <a:r>
                        <a:rPr lang="en-CA" sz="800" u="none" strike="noStrike" dirty="0">
                          <a:effectLst/>
                        </a:rPr>
                        <a:t> </a:t>
                      </a:r>
                      <a:endParaRPr lang="en-CA" sz="8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itle 11"/>
          <p:cNvSpPr txBox="1">
            <a:spLocks/>
          </p:cNvSpPr>
          <p:nvPr/>
        </p:nvSpPr>
        <p:spPr>
          <a:xfrm>
            <a:off x="838200" y="1524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HIGH</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762000"/>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030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BC4A81-272D-4B6C-9094-3AE27DC0A8E0}" type="slidenum">
              <a:rPr lang="en-CA" smtClean="0">
                <a:solidFill>
                  <a:schemeClr val="tx1"/>
                </a:solidFill>
              </a:rPr>
              <a:t>9</a:t>
            </a:fld>
            <a:endParaRPr lang="en-CA"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118195909"/>
              </p:ext>
            </p:extLst>
          </p:nvPr>
        </p:nvGraphicFramePr>
        <p:xfrm>
          <a:off x="348668" y="2895600"/>
          <a:ext cx="8382000" cy="2692823"/>
        </p:xfrm>
        <a:graphic>
          <a:graphicData uri="http://schemas.openxmlformats.org/drawingml/2006/table">
            <a:tbl>
              <a:tblPr>
                <a:tableStyleId>{0505E3EF-67EA-436B-97B2-0124C06EBD24}</a:tableStyleId>
              </a:tblPr>
              <a:tblGrid>
                <a:gridCol w="852171"/>
                <a:gridCol w="1407277"/>
                <a:gridCol w="1635216"/>
                <a:gridCol w="1568319"/>
                <a:gridCol w="1407277"/>
                <a:gridCol w="1511740"/>
              </a:tblGrid>
              <a:tr h="304800">
                <a:tc>
                  <a:txBody>
                    <a:bodyPr/>
                    <a:lstStyle/>
                    <a:p>
                      <a:pPr algn="ctr" fontAlgn="ctr"/>
                      <a:r>
                        <a:rPr lang="en-CA" sz="900" u="none" strike="noStrike" dirty="0">
                          <a:effectLst/>
                        </a:rPr>
                        <a:t>A</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B</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C</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E</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F</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001693">
                <a:tc>
                  <a:txBody>
                    <a:bodyPr/>
                    <a:lstStyle/>
                    <a:p>
                      <a:pPr algn="ctr" fontAlgn="ctr"/>
                      <a:r>
                        <a:rPr lang="en-CA" sz="900" u="none" strike="noStrike" dirty="0">
                          <a:effectLst/>
                        </a:rPr>
                        <a:t>Regulation (outlined in Summary </a:t>
                      </a:r>
                      <a:r>
                        <a:rPr lang="en-CA" sz="900" u="none" strike="noStrike" dirty="0" smtClean="0">
                          <a:effectLst/>
                        </a:rPr>
                        <a:t>Report, e.g., </a:t>
                      </a:r>
                      <a:r>
                        <a:rPr lang="en-CA" sz="900" u="none" strike="noStrike" dirty="0">
                          <a:effectLst/>
                        </a:rPr>
                        <a:t>Regulation 299/10, 4(1)(1))</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Observed Non-Compliance (outlined in Summary </a:t>
                      </a:r>
                      <a:r>
                        <a:rPr lang="en-CA" sz="900" u="none" strike="noStrike" dirty="0" smtClean="0">
                          <a:effectLst/>
                        </a:rPr>
                        <a:t>Report, e.g., </a:t>
                      </a:r>
                      <a:r>
                        <a:rPr lang="en-CA" sz="900" u="none" strike="noStrike" dirty="0">
                          <a:effectLst/>
                        </a:rPr>
                        <a:t>The policies and procedures did not include a mission statement that promotes social inclusion.)</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Compliance Requirement (outlined in Summary </a:t>
                      </a:r>
                      <a:r>
                        <a:rPr lang="en-CA" sz="900" u="none" strike="noStrike" dirty="0" smtClean="0">
                          <a:effectLst/>
                        </a:rPr>
                        <a:t>Report, e.g., </a:t>
                      </a:r>
                      <a:r>
                        <a:rPr lang="en-CA" sz="900" u="none" strike="noStrike" dirty="0">
                          <a:effectLst/>
                        </a:rPr>
                        <a:t>The </a:t>
                      </a:r>
                      <a:r>
                        <a:rPr lang="en-CA" sz="900" u="none" strike="noStrike" dirty="0" smtClean="0">
                          <a:effectLst/>
                        </a:rPr>
                        <a:t>service agency </a:t>
                      </a:r>
                      <a:r>
                        <a:rPr lang="en-CA" sz="900" u="none" strike="noStrike" dirty="0">
                          <a:effectLst/>
                        </a:rPr>
                        <a:t>shall submit final/approved policies and procedures that are: in writing; dated; reviewed and/or approved.)</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Action Plan Actions/Steps to address non-compliance undertaken by the service agency, to include: who is involved; what will be done; completion Date; or Compliance requirement met within 24 hours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Compliance Requirement met within 10 </a:t>
                      </a:r>
                      <a:r>
                        <a:rPr lang="en-CA" sz="900" u="none" strike="noStrike" dirty="0" smtClean="0">
                          <a:effectLst/>
                        </a:rPr>
                        <a:t>business days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CA" sz="900" u="none" strike="noStrike" dirty="0">
                          <a:effectLst/>
                        </a:rPr>
                        <a:t>Compliance Requirement met within 30 </a:t>
                      </a:r>
                      <a:r>
                        <a:rPr lang="en-CA" sz="900" u="none" strike="noStrike" dirty="0" smtClean="0">
                          <a:effectLst/>
                        </a:rPr>
                        <a:t>business </a:t>
                      </a:r>
                      <a:r>
                        <a:rPr lang="en-CA" sz="900" u="none" strike="noStrike" dirty="0">
                          <a:effectLst/>
                        </a:rPr>
                        <a:t>d</a:t>
                      </a:r>
                      <a:r>
                        <a:rPr lang="en-CA" sz="900" u="none" strike="noStrike" dirty="0" smtClean="0">
                          <a:effectLst/>
                        </a:rPr>
                        <a:t>ays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25212">
                <a:tc gridSpan="6">
                  <a:txBody>
                    <a:bodyPr/>
                    <a:lstStyle/>
                    <a:p>
                      <a:pPr algn="l" fontAlgn="b"/>
                      <a:r>
                        <a:rPr lang="en-CA" sz="900" u="none" strike="noStrike" dirty="0">
                          <a:effectLst/>
                        </a:rPr>
                        <a:t>Individual Records</a:t>
                      </a:r>
                      <a:endParaRPr lang="en-CA" sz="900" b="1"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119540">
                <a:tc>
                  <a:txBody>
                    <a:bodyPr/>
                    <a:lstStyle/>
                    <a:p>
                      <a:pPr algn="l" fontAlgn="t"/>
                      <a:r>
                        <a:rPr lang="en-CA" sz="900" u="none" strike="noStrike" dirty="0">
                          <a:effectLst/>
                        </a:rPr>
                        <a:t>Regulation 299/10, 18(3)(e)</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fontAlgn="t"/>
                      <a:r>
                        <a:rPr lang="en-CA" sz="900" u="none" strike="noStrike" dirty="0">
                          <a:solidFill>
                            <a:schemeClr val="accent6">
                              <a:lumMod val="75000"/>
                            </a:schemeClr>
                          </a:solidFill>
                          <a:effectLst/>
                        </a:rPr>
                        <a:t>HIGH</a:t>
                      </a:r>
                      <a:r>
                        <a:rPr lang="en-CA" sz="900" u="none" strike="noStrike" dirty="0">
                          <a:effectLst/>
                        </a:rPr>
                        <a:t>-The </a:t>
                      </a:r>
                      <a:r>
                        <a:rPr lang="en-CA" sz="900" u="none" strike="noStrike" dirty="0" smtClean="0">
                          <a:effectLst/>
                        </a:rPr>
                        <a:t>service agency </a:t>
                      </a:r>
                      <a:r>
                        <a:rPr lang="en-CA" sz="900" u="none" strike="noStrike" dirty="0">
                          <a:effectLst/>
                        </a:rPr>
                        <a:t>did not provide evidence that the behaviour support plan is approved by a clinician.</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Response and/or demonstrated action will be required within 24 hours of receipt </a:t>
                      </a:r>
                      <a:r>
                        <a:rPr lang="en-CA" sz="900" u="none" strike="noStrike" dirty="0" smtClean="0">
                          <a:effectLst/>
                        </a:rPr>
                        <a:t>of the </a:t>
                      </a:r>
                      <a:r>
                        <a:rPr lang="en-CA" sz="900" u="none" strike="noStrike" dirty="0">
                          <a:effectLst/>
                        </a:rPr>
                        <a:t>Letter of Non Compliance describing corrective measures and timelines to rectify the issue. A letter and/or documentation confirming the completion of corrective action </a:t>
                      </a:r>
                      <a:r>
                        <a:rPr lang="en-CA" sz="900" u="none" strike="noStrike" dirty="0" smtClean="0">
                          <a:effectLst/>
                        </a:rPr>
                        <a:t>is required within </a:t>
                      </a:r>
                      <a:r>
                        <a:rPr lang="en-CA" sz="900" u="none" strike="noStrike" dirty="0">
                          <a:effectLst/>
                        </a:rPr>
                        <a:t>10 business days.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Referral will be sent to the DSO for behavioural supports.  Approval of BSP will not be completed within 10 business days. UPDATE:  Referral sent to DSO.  Currently on waitlist for behavioural supports.</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CA" sz="900" u="none" strike="noStrike" dirty="0">
                          <a:effectLst/>
                        </a:rPr>
                        <a:t> </a:t>
                      </a:r>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CA" sz="900" b="0" i="0" u="none" strike="noStrike" kern="1200" cap="none" spc="0" normalizeH="0" baseline="0" noProof="0" dirty="0" smtClean="0">
                          <a:ln>
                            <a:noFill/>
                          </a:ln>
                          <a:solidFill>
                            <a:prstClr val="black"/>
                          </a:solidFill>
                          <a:effectLst/>
                          <a:uLnTx/>
                          <a:uFillTx/>
                          <a:latin typeface="+mn-lt"/>
                          <a:ea typeface="+mn-ea"/>
                          <a:cs typeface="+mn-cs"/>
                        </a:rPr>
                        <a:t>Suggested response: “Behaviour Support Plan was approved by the clinician on November 30, 2015.”</a:t>
                      </a:r>
                    </a:p>
                    <a:p>
                      <a:pPr algn="l" fontAlgn="t"/>
                      <a:endParaRPr lang="en-CA" sz="900" b="0" i="0" u="none" strike="noStrike" dirty="0">
                        <a:effectLst/>
                        <a:latin typeface="Arial"/>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
        <p:nvSpPr>
          <p:cNvPr id="7" name="TextBox 6"/>
          <p:cNvSpPr txBox="1"/>
          <p:nvPr/>
        </p:nvSpPr>
        <p:spPr>
          <a:xfrm>
            <a:off x="351599" y="1371600"/>
            <a:ext cx="8642931" cy="1384995"/>
          </a:xfrm>
          <a:prstGeom prst="rect">
            <a:avLst/>
          </a:prstGeom>
          <a:noFill/>
        </p:spPr>
        <p:txBody>
          <a:bodyPr wrap="square" rtlCol="0">
            <a:spAutoFit/>
          </a:bodyPr>
          <a:lstStyle/>
          <a:p>
            <a:r>
              <a:rPr lang="en-CA" sz="1400" dirty="0" smtClean="0">
                <a:solidFill>
                  <a:srgbClr val="FF0000"/>
                </a:solidFill>
                <a:cs typeface="Arial" panose="020B0604020202020204" pitchFamily="34" charset="0"/>
              </a:rPr>
              <a:t>HIGH NON-COMPLIANCES</a:t>
            </a:r>
            <a:r>
              <a:rPr lang="en-CA" sz="1400" dirty="0" smtClean="0">
                <a:cs typeface="Arial" panose="020B0604020202020204" pitchFamily="34" charset="0"/>
              </a:rPr>
              <a:t>:  If the Ministry </a:t>
            </a:r>
            <a:r>
              <a:rPr lang="en-CA" sz="1400" b="1" dirty="0" smtClean="0">
                <a:cs typeface="Arial" panose="020B0604020202020204" pitchFamily="34" charset="0"/>
              </a:rPr>
              <a:t>deems the non-compliance not solely within the service agency’s control </a:t>
            </a:r>
            <a:r>
              <a:rPr lang="en-CA" sz="1400" dirty="0" smtClean="0">
                <a:cs typeface="Arial" panose="020B0604020202020204" pitchFamily="34" charset="0"/>
              </a:rPr>
              <a:t>to rectify within 10 business days, the service agency may receive an extension up to </a:t>
            </a:r>
            <a:r>
              <a:rPr lang="en-CA" sz="1400" b="1" dirty="0">
                <a:cs typeface="Arial" panose="020B0604020202020204" pitchFamily="34" charset="0"/>
              </a:rPr>
              <a:t>3</a:t>
            </a:r>
            <a:r>
              <a:rPr lang="en-CA" sz="1400" b="1" dirty="0" smtClean="0">
                <a:cs typeface="Arial" panose="020B0604020202020204" pitchFamily="34" charset="0"/>
              </a:rPr>
              <a:t>0 business days or within another identified timeline </a:t>
            </a:r>
            <a:r>
              <a:rPr lang="en-CA" sz="1400" dirty="0" smtClean="0">
                <a:cs typeface="Arial" panose="020B0604020202020204" pitchFamily="34" charset="0"/>
              </a:rPr>
              <a:t>to complete the corrective measure.</a:t>
            </a:r>
          </a:p>
          <a:p>
            <a:endParaRPr lang="en-CA" sz="1400" dirty="0">
              <a:cs typeface="Arial" panose="020B0604020202020204" pitchFamily="34" charset="0"/>
            </a:endParaRPr>
          </a:p>
          <a:p>
            <a:r>
              <a:rPr lang="en-CA" sz="1400" dirty="0" smtClean="0">
                <a:cs typeface="Arial" panose="020B0604020202020204" pitchFamily="34" charset="0"/>
              </a:rPr>
              <a:t>Within the timeline, the </a:t>
            </a:r>
            <a:r>
              <a:rPr lang="en-CA" sz="1400" dirty="0">
                <a:cs typeface="Arial" panose="020B0604020202020204" pitchFamily="34" charset="0"/>
              </a:rPr>
              <a:t>service agency shall submit a copy of the Compliance Action </a:t>
            </a:r>
            <a:r>
              <a:rPr lang="en-CA" sz="1400" dirty="0" smtClean="0">
                <a:cs typeface="Arial" panose="020B0604020202020204" pitchFamily="34" charset="0"/>
              </a:rPr>
              <a:t>Template confirming </a:t>
            </a:r>
            <a:r>
              <a:rPr lang="en-CA" sz="1400" dirty="0">
                <a:cs typeface="Arial" panose="020B0604020202020204" pitchFamily="34" charset="0"/>
              </a:rPr>
              <a:t>completion of corrective </a:t>
            </a:r>
            <a:r>
              <a:rPr lang="en-CA" sz="1400" dirty="0" smtClean="0">
                <a:cs typeface="Arial" panose="020B0604020202020204" pitchFamily="34" charset="0"/>
              </a:rPr>
              <a:t>action in column </a:t>
            </a:r>
            <a:r>
              <a:rPr lang="en-CA" sz="1400" dirty="0" smtClean="0">
                <a:cs typeface="Arial" panose="020B0604020202020204" pitchFamily="34" charset="0"/>
              </a:rPr>
              <a:t>F. </a:t>
            </a:r>
            <a:endParaRPr lang="en-CA" sz="900" dirty="0"/>
          </a:p>
        </p:txBody>
      </p:sp>
      <p:sp>
        <p:nvSpPr>
          <p:cNvPr id="9" name="Title 11"/>
          <p:cNvSpPr txBox="1">
            <a:spLocks/>
          </p:cNvSpPr>
          <p:nvPr/>
        </p:nvSpPr>
        <p:spPr>
          <a:xfrm>
            <a:off x="841130" y="304800"/>
            <a:ext cx="6858001" cy="533401"/>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0"/>
              </a:spcBef>
              <a:spcAft>
                <a:spcPts val="0"/>
              </a:spcAft>
              <a:buClrTx/>
              <a:buSzTx/>
              <a:buFontTx/>
              <a:buNone/>
              <a:tabLst/>
              <a:defRPr sz="1800" b="1" kern="1200" baseline="0">
                <a:solidFill>
                  <a:schemeClr val="tx1"/>
                </a:solidFill>
                <a:latin typeface="Arial"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CA" sz="2200" b="0" dirty="0" smtClean="0">
                <a:solidFill>
                  <a:sysClr val="windowText" lastClr="000000">
                    <a:lumMod val="75000"/>
                    <a:lumOff val="25000"/>
                  </a:sysClr>
                </a:solidFill>
                <a:latin typeface="Calibri" panose="020F0502020204030204" pitchFamily="34" charset="0"/>
                <a:cs typeface="Calibri" panose="020F0502020204030204" pitchFamily="34" charset="0"/>
              </a:rPr>
              <a:t>Compliance Action Template</a:t>
            </a:r>
            <a: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t/>
            </a:r>
            <a:br>
              <a:rPr kumimoji="0" lang="en-CA" sz="2200" b="0" i="0" u="none" strike="noStrike" kern="1200" cap="none" spc="0" normalizeH="0" baseline="0" noProof="0" dirty="0" smtClean="0">
                <a:ln>
                  <a:noFill/>
                </a:ln>
                <a:solidFill>
                  <a:sysClr val="windowText" lastClr="000000">
                    <a:lumMod val="75000"/>
                    <a:lumOff val="25000"/>
                  </a:sysClr>
                </a:solidFill>
                <a:effectLst/>
                <a:uLnTx/>
                <a:uFillTx/>
                <a:latin typeface="Calibri" panose="020F0502020204030204" pitchFamily="34" charset="0"/>
                <a:ea typeface="+mj-ea"/>
                <a:cs typeface="Calibri" panose="020F0502020204030204" pitchFamily="34" charset="0"/>
              </a:rPr>
            </a:br>
            <a:r>
              <a:rPr lang="en-CA" b="0" dirty="0" smtClean="0">
                <a:solidFill>
                  <a:srgbClr val="F79646">
                    <a:lumMod val="75000"/>
                  </a:srgbClr>
                </a:solidFill>
                <a:latin typeface="Calibri" panose="020F0502020204030204" pitchFamily="34" charset="0"/>
                <a:cs typeface="Calibri" panose="020F0502020204030204" pitchFamily="34" charset="0"/>
              </a:rPr>
              <a:t>HIGH</a:t>
            </a:r>
            <a:endParaRPr kumimoji="0" lang="en-CA" sz="2200" b="0" i="0" u="none" strike="noStrike" kern="1200" cap="none" spc="0" normalizeH="0" baseline="0" noProof="0" dirty="0">
              <a:ln>
                <a:noFill/>
              </a:ln>
              <a:solidFill>
                <a:sysClr val="windowText" lastClr="000000">
                  <a:lumMod val="75000"/>
                  <a:lumOff val="25000"/>
                </a:sysClr>
              </a:solidFill>
              <a:effectLst/>
              <a:uLnTx/>
              <a:uFillTx/>
              <a:latin typeface="Arial" pitchFamily="34" charset="0"/>
              <a:ea typeface="+mj-ea"/>
              <a:cs typeface="Arial" panose="020B0604020202020204"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731" y="970085"/>
            <a:ext cx="7772400"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0769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ck_DSCompliance Monitoring_v0 06_Mar 18 2015_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HelveticaNeueLT Std Lt"/>
        <a:ea typeface=""/>
        <a:cs typeface=""/>
      </a:majorFont>
      <a:minorFont>
        <a:latin typeface="HelveticaNeueLT Std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A68B1332B2FA4C850549E0B7B74012" ma:contentTypeVersion="1" ma:contentTypeDescription="Create a new document." ma:contentTypeScope="" ma:versionID="63dcce7420d3c13c533dcd06958c016c">
  <xsd:schema xmlns:xsd="http://www.w3.org/2001/XMLSchema" xmlns:xs="http://www.w3.org/2001/XMLSchema" xmlns:p="http://schemas.microsoft.com/office/2006/metadata/properties" xmlns:ns2="fbf9c38b-0c4c-40b0-b82f-20a9e377de95" targetNamespace="http://schemas.microsoft.com/office/2006/metadata/properties" ma:root="true" ma:fieldsID="5f248e7d2d66308ef9671e176442220f" ns2:_="">
    <xsd:import namespace="fbf9c38b-0c4c-40b0-b82f-20a9e377de95"/>
    <xsd:element name="properties">
      <xsd:complexType>
        <xsd:sequence>
          <xsd:element name="documentManagement">
            <xsd:complexType>
              <xsd:all>
                <xsd:element ref="ns2: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9c38b-0c4c-40b0-b82f-20a9e377de95" elementFormDefault="qualified">
    <xsd:import namespace="http://schemas.microsoft.com/office/2006/documentManagement/types"/>
    <xsd:import namespace="http://schemas.microsoft.com/office/infopath/2007/PartnerControls"/>
    <xsd:element name="Number" ma:index="8" nillable="true" ma:displayName="Number" ma:indexed="true" ma:internalName="Number">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umber xmlns="fbf9c38b-0c4c-40b0-b82f-20a9e377de9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6527-9C30-45E5-9AAD-B887A7550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9c38b-0c4c-40b0-b82f-20a9e377de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6898BC-74A4-4186-B8D4-B5E6ED48437B}">
  <ds:schemaRefs>
    <ds:schemaRef ds:uri="http://www.w3.org/XML/1998/namespace"/>
    <ds:schemaRef ds:uri="http://purl.org/dc/terms/"/>
    <ds:schemaRef ds:uri="http://schemas.microsoft.com/office/2006/documentManagement/types"/>
    <ds:schemaRef ds:uri="fbf9c38b-0c4c-40b0-b82f-20a9e377de95"/>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2CF4995A-07BC-4A09-80D8-62BC9FC839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Deck_DSCompliance Monitoring_v0 06_Mar 18 2015_new template</Template>
  <TotalTime>14367</TotalTime>
  <Words>4356</Words>
  <Application>Microsoft Office PowerPoint</Application>
  <PresentationFormat>On-screen Show (4:3)</PresentationFormat>
  <Paragraphs>291</Paragraphs>
  <Slides>13</Slides>
  <Notes>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Deck_DSCompliance Monitoring_v0 06_Mar 18 2015_new template</vt:lpstr>
      <vt:lpstr>1_Deck_DSCompliance Monitoring_v0 06_Mar 18 2015_new template</vt:lpstr>
      <vt:lpstr>Training Appendix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Approach for  Developmental Services  Compliance Monitoring</dc:title>
  <dc:creator>Burnett, Monique (CSS)</dc:creator>
  <cp:lastModifiedBy>Burnett, Monique (MCSS)</cp:lastModifiedBy>
  <cp:revision>756</cp:revision>
  <cp:lastPrinted>2015-07-14T20:03:04Z</cp:lastPrinted>
  <dcterms:created xsi:type="dcterms:W3CDTF">2015-03-19T13:47:42Z</dcterms:created>
  <dcterms:modified xsi:type="dcterms:W3CDTF">2017-12-29T15:32:29Z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0x01010085A68B1332B2FA4C850549E0B7B74012</vt:lpwstr>
  </property>
</Properties>
</file>